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4" r:id="rId1"/>
  </p:sldMasterIdLst>
  <p:notesMasterIdLst>
    <p:notesMasterId r:id="rId18"/>
  </p:notesMasterIdLst>
  <p:sldIdLst>
    <p:sldId id="256" r:id="rId2"/>
    <p:sldId id="267" r:id="rId3"/>
    <p:sldId id="262" r:id="rId4"/>
    <p:sldId id="263" r:id="rId5"/>
    <p:sldId id="265" r:id="rId6"/>
    <p:sldId id="264" r:id="rId7"/>
    <p:sldId id="266" r:id="rId8"/>
    <p:sldId id="268" r:id="rId9"/>
    <p:sldId id="269" r:id="rId10"/>
    <p:sldId id="270" r:id="rId11"/>
    <p:sldId id="271" r:id="rId12"/>
    <p:sldId id="272" r:id="rId13"/>
    <p:sldId id="275" r:id="rId14"/>
    <p:sldId id="276" r:id="rId15"/>
    <p:sldId id="273" r:id="rId16"/>
    <p:sldId id="274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8050"/>
    <a:srgbClr val="2B29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94431" autoAdjust="0"/>
  </p:normalViewPr>
  <p:slideViewPr>
    <p:cSldViewPr snapToGrid="0">
      <p:cViewPr varScale="1">
        <p:scale>
          <a:sx n="102" d="100"/>
          <a:sy n="102" d="100"/>
        </p:scale>
        <p:origin x="4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2800" b="1" dirty="0">
                <a:solidFill>
                  <a:schemeClr val="accent1">
                    <a:lumMod val="50000"/>
                  </a:schemeClr>
                </a:solidFill>
              </a:rPr>
              <a:t>Распознавания людей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Распознавания людей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C4C-4F3B-B79C-334AB966449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C4C-4F3B-B79C-334AB966449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C4C-4F3B-B79C-334AB966449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C4C-4F3B-B79C-334AB9664495}"/>
              </c:ext>
            </c:extLst>
          </c:dPt>
          <c:cat>
            <c:strRef>
              <c:f>Лист1!$A$2:$A$5</c:f>
              <c:strCache>
                <c:ptCount val="2"/>
                <c:pt idx="0">
                  <c:v>Правильных</c:v>
                </c:pt>
                <c:pt idx="1">
                  <c:v>Ложных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63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C4C-4F3B-B79C-334AB96644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E528C-7235-4255-BA04-8DF3BACA61C9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E260F-14B0-444F-BD60-D9858C1B0A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826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AE260F-14B0-444F-BD60-D9858C1B0AD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05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FA4FFA-CF43-3293-30AC-2DEDE8112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9998799-37B4-225F-E5B0-A23278C666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2C9ED5-EE1B-F07A-6CFD-A913CA946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50730A-9FF5-887D-2350-6ACCC1CD1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2CBE78-46D5-6581-78DF-DB0FB1F12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02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9DBABF-2729-0C8C-A572-D2EAF694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EDA6F18-113A-ADEF-5227-A803C63969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48B08B-BED8-3438-8E23-2ABB9059E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308987-31D9-3E6A-1FD9-06E64EB2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39F41F-9624-EEE2-1D61-563FC26D2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401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473E247-4C80-D7E1-59DD-E159D41610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88D1C3-F436-8BA2-74BD-4C3FC17D25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576E1B-8908-A0D1-E2E9-2B25984C3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82DC7A-BFE2-2A04-B5B1-CA5579EF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EB0396-DBD2-FDFD-2BE6-13F43DCB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3968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A3FA2A-3459-E56A-EB4F-8134911C6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766315-6EE5-F60C-3CDA-A03100C4A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DC8781-4943-E271-91E9-ED2F4E409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929E873-3400-F13F-255E-DDF1759B8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902486-D44D-4BAC-89CD-0A2C310F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947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4F3E64-C424-4A4C-9D8E-C777D5693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4AEE63-0D40-5CBE-705B-939BE98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27ACA8-79BA-B29D-5C8D-F886CEDF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9702E5-EDA5-CD79-B644-0AAF8A922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2EE7B-229C-9BF2-32F6-0ABD2F874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690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D7BD50-110B-7437-2025-9B58D95CC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20BAA2-3798-1877-7542-91BD82E43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8B97D20-9109-79D2-97B3-F14292A68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992732-D5EA-D163-5CB5-C5E51DA3D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E8625B-4A83-37B6-48C8-09B82A70F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513239-79C5-8857-A46E-64C32090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046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FA8116-5076-2A8E-5E39-A97A83D87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0C6FF2-99E7-5789-0E65-9252259E1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CD7E62-C1D1-DFAE-512E-104706029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E2DC49C-44AA-77F0-B477-C370FCE4F2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49B765-D815-F558-DC88-6FFF8013F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2A29333-4B37-3F93-784D-F54E519D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C73F93E-B856-ED57-5556-03F90E95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9512656-261C-6D3F-EE35-FDAAA798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5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66B64-2A1C-3951-A9A1-4C2C4AB5A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A1F8407-9EE7-BDA8-93BA-CF29F5AE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F8D2225-C79E-4EB8-0538-49BF48198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24F30B-19A7-513F-5D85-22D66517E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991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68B1F53-38AC-442A-69DD-F0AAA8793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BC95810-69FA-4F96-861E-48FF9610B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3602AF-FD72-3D69-55A8-0770BDFF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776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451297-85A6-336B-78A2-9793EE73C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44AAD7-6B81-B48A-0A35-8AD17872B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D3D9EF1-F841-EF6A-3349-E4D2D24E2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05B965-5110-A798-DE05-88C367BE9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B89048-6D26-F855-A954-50343633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5EB5AD-64A6-DD16-FA11-5702A894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91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D9667E-CEDF-E788-8040-4EDD4EF7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FC9339-BC50-6070-A369-E6B7240243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5ADF346-6AC6-FB32-DB45-3102FA0F7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5A40546-554F-125E-B6DF-C91A1F36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174BD1-E54C-9DEB-83BA-14FCA7F0B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559A135-6B08-2ED1-D0D3-2AC126861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6443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E3A14-14DE-7479-F165-9459F3A40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67E9BD-5FEF-3879-17A1-7F095084A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7D5548-9D5E-F610-4F4E-8144E2F91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A56C4A-D9BA-4F8B-A52D-BAB1379113F7}" type="datetimeFigureOut">
              <a:rPr lang="ru-RU" smtClean="0"/>
              <a:t>06.12.2024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AFA3D-D3AF-3D08-26CF-ADE2E3602F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31CE33-7859-40AA-8CDC-F8BA98411F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F64BB-1A5F-4FAC-84C5-AFD976C4BB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2701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2895F0C-7797-A44F-2A83-C26D548AE8AC}"/>
              </a:ext>
            </a:extLst>
          </p:cNvPr>
          <p:cNvSpPr/>
          <p:nvPr/>
        </p:nvSpPr>
        <p:spPr>
          <a:xfrm>
            <a:off x="-678730" y="-160256"/>
            <a:ext cx="14017658" cy="72869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0AF5CA-7E8B-AB1E-107E-9F5CC5467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8428" y="831160"/>
            <a:ext cx="8555160" cy="1374449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</a:rPr>
              <a:t>Проект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49885E-0699-873F-4DAC-CC17C703B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1659" y="2135921"/>
            <a:ext cx="4468699" cy="652055"/>
          </a:xfrm>
        </p:spPr>
        <p:txBody>
          <a:bodyPr>
            <a:noAutofit/>
          </a:bodyPr>
          <a:lstStyle/>
          <a:p>
            <a:r>
              <a:rPr lang="ru-RU" sz="2000" b="1" dirty="0">
                <a:solidFill>
                  <a:schemeClr val="bg1"/>
                </a:solidFill>
              </a:rPr>
              <a:t>Тема исследования </a:t>
            </a:r>
            <a:r>
              <a:rPr lang="ru-RU" sz="2000" b="1" kern="1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«Месторождение без людей. Автоматическое распознавание препятствий на пути следования автоматизированных транспортных средств.» </a:t>
            </a:r>
            <a:br>
              <a:rPr lang="ru-RU" sz="2000" b="1" kern="1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9" name="Прямоугольный треугольник 8">
            <a:extLst>
              <a:ext uri="{FF2B5EF4-FFF2-40B4-BE49-F238E27FC236}">
                <a16:creationId xmlns:a16="http://schemas.microsoft.com/office/drawing/2014/main" id="{FC7B6A95-8714-7B40-F35A-3839145F0C67}"/>
              </a:ext>
            </a:extLst>
          </p:cNvPr>
          <p:cNvSpPr/>
          <p:nvPr/>
        </p:nvSpPr>
        <p:spPr>
          <a:xfrm>
            <a:off x="-678730" y="0"/>
            <a:ext cx="12622491" cy="6858000"/>
          </a:xfrm>
          <a:prstGeom prst="rtTriangle">
            <a:avLst/>
          </a:prstGeom>
          <a:solidFill>
            <a:srgbClr val="918050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7330AE-0490-2B6D-553B-CF7A21F03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123" y="0"/>
            <a:ext cx="11401229" cy="6858000"/>
          </a:xfrm>
          <a:prstGeom prst="rtTriangle">
            <a:avLst/>
          </a:prstGeom>
        </p:spPr>
      </p:pic>
      <p:sp>
        <p:nvSpPr>
          <p:cNvPr id="8" name="Прямоугольный треугольник 7">
            <a:extLst>
              <a:ext uri="{FF2B5EF4-FFF2-40B4-BE49-F238E27FC236}">
                <a16:creationId xmlns:a16="http://schemas.microsoft.com/office/drawing/2014/main" id="{8E32B639-4CA1-91AE-A5EA-8019F88A0C22}"/>
              </a:ext>
            </a:extLst>
          </p:cNvPr>
          <p:cNvSpPr/>
          <p:nvPr/>
        </p:nvSpPr>
        <p:spPr>
          <a:xfrm rot="10800000">
            <a:off x="1348030" y="-160258"/>
            <a:ext cx="11208472" cy="1132820"/>
          </a:xfrm>
          <a:prstGeom prst="rtTriangl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8411386" y="3978738"/>
            <a:ext cx="5425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Выполнил</a:t>
            </a:r>
            <a:r>
              <a:rPr lang="en-US" sz="1200" dirty="0"/>
              <a:t>: </a:t>
            </a:r>
            <a:r>
              <a:rPr lang="ru-RU" sz="1200" dirty="0"/>
              <a:t>Семенов Роман, 7 класс</a:t>
            </a:r>
          </a:p>
          <a:p>
            <a:r>
              <a:rPr lang="ru-RU" sz="1200" dirty="0"/>
              <a:t>Руководитель</a:t>
            </a:r>
            <a:r>
              <a:rPr lang="en-US" sz="1200" dirty="0"/>
              <a:t>:</a:t>
            </a:r>
            <a:r>
              <a:rPr lang="ru-RU" sz="1200" dirty="0" err="1"/>
              <a:t>Моякулова</a:t>
            </a:r>
            <a:r>
              <a:rPr lang="ru-RU" sz="1200" dirty="0"/>
              <a:t> Екатерина Николаевна</a:t>
            </a:r>
          </a:p>
          <a:p>
            <a:r>
              <a:rPr lang="ru-RU" sz="1200" dirty="0"/>
              <a:t>МАУ ДО </a:t>
            </a:r>
            <a:r>
              <a:rPr lang="en-US" sz="1200" dirty="0"/>
              <a:t>“</a:t>
            </a:r>
            <a:r>
              <a:rPr lang="ru-RU" sz="1200" dirty="0"/>
              <a:t>Центр Дополнительного образования</a:t>
            </a:r>
            <a:r>
              <a:rPr lang="en-US" sz="1200" dirty="0"/>
              <a:t>”</a:t>
            </a:r>
            <a:r>
              <a:rPr lang="ru-RU" sz="1200" dirty="0"/>
              <a:t>,</a:t>
            </a:r>
          </a:p>
          <a:p>
            <a:r>
              <a:rPr lang="ru-RU" sz="1200" dirty="0"/>
              <a:t>г. Мирный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3FC26E58-09FB-F9DE-0CAE-75E024669246}"/>
              </a:ext>
            </a:extLst>
          </p:cNvPr>
          <p:cNvSpPr/>
          <p:nvPr/>
        </p:nvSpPr>
        <p:spPr>
          <a:xfrm>
            <a:off x="-4623992" y="5493471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BE440BF0-D51C-84AC-993F-A3D468FFDA94}"/>
              </a:ext>
            </a:extLst>
          </p:cNvPr>
          <p:cNvSpPr/>
          <p:nvPr/>
        </p:nvSpPr>
        <p:spPr>
          <a:xfrm>
            <a:off x="-4946488" y="1518384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22206B75-E499-50DE-645E-6F515143107D}"/>
              </a:ext>
            </a:extLst>
          </p:cNvPr>
          <p:cNvSpPr/>
          <p:nvPr/>
        </p:nvSpPr>
        <p:spPr>
          <a:xfrm>
            <a:off x="-2398167" y="3429000"/>
            <a:ext cx="1811383" cy="1811383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1004CD97-525D-0219-F171-7059E9B441F2}"/>
              </a:ext>
            </a:extLst>
          </p:cNvPr>
          <p:cNvSpPr/>
          <p:nvPr/>
        </p:nvSpPr>
        <p:spPr>
          <a:xfrm>
            <a:off x="13740535" y="4363125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B458E17-24DB-2985-EDD7-8BD23DDDAC7F}"/>
              </a:ext>
            </a:extLst>
          </p:cNvPr>
          <p:cNvSpPr/>
          <p:nvPr/>
        </p:nvSpPr>
        <p:spPr>
          <a:xfrm>
            <a:off x="14803986" y="1768446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9635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29B27-6769-D90B-83E0-BD60D70AA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160464E-0E9B-D344-90BB-454782F463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206EA8-A7C3-3331-3403-917DB0CDDB04}"/>
              </a:ext>
            </a:extLst>
          </p:cNvPr>
          <p:cNvSpPr txBox="1"/>
          <p:nvPr/>
        </p:nvSpPr>
        <p:spPr>
          <a:xfrm>
            <a:off x="2000747" y="1698704"/>
            <a:ext cx="945607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0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Разработка системы</a:t>
            </a:r>
          </a:p>
        </p:txBody>
      </p:sp>
      <p:grpSp>
        <p:nvGrpSpPr>
          <p:cNvPr id="56" name="Группа 55">
            <a:extLst>
              <a:ext uri="{FF2B5EF4-FFF2-40B4-BE49-F238E27FC236}">
                <a16:creationId xmlns:a16="http://schemas.microsoft.com/office/drawing/2014/main" id="{87B89982-93D7-A58F-78B3-DC462CA2F695}"/>
              </a:ext>
            </a:extLst>
          </p:cNvPr>
          <p:cNvGrpSpPr/>
          <p:nvPr/>
        </p:nvGrpSpPr>
        <p:grpSpPr>
          <a:xfrm>
            <a:off x="-1939397" y="-163344"/>
            <a:ext cx="3422600" cy="7021344"/>
            <a:chOff x="6985000" y="-163344"/>
            <a:chExt cx="3422600" cy="7021344"/>
          </a:xfrm>
        </p:grpSpPr>
        <p:grpSp>
          <p:nvGrpSpPr>
            <p:cNvPr id="57" name="Группа 56">
              <a:extLst>
                <a:ext uri="{FF2B5EF4-FFF2-40B4-BE49-F238E27FC236}">
                  <a16:creationId xmlns:a16="http://schemas.microsoft.com/office/drawing/2014/main" id="{0F311AE3-61E3-AC43-ADD2-02414A3864BD}"/>
                </a:ext>
              </a:extLst>
            </p:cNvPr>
            <p:cNvGrpSpPr/>
            <p:nvPr/>
          </p:nvGrpSpPr>
          <p:grpSpPr>
            <a:xfrm>
              <a:off x="6985000" y="-163344"/>
              <a:ext cx="3073400" cy="7021344"/>
              <a:chOff x="9118600" y="-163344"/>
              <a:chExt cx="3073400" cy="7021344"/>
            </a:xfrm>
          </p:grpSpPr>
          <p:sp>
            <p:nvSpPr>
              <p:cNvPr id="59" name="Прямоугольник 58">
                <a:extLst>
                  <a:ext uri="{FF2B5EF4-FFF2-40B4-BE49-F238E27FC236}">
                    <a16:creationId xmlns:a16="http://schemas.microsoft.com/office/drawing/2014/main" id="{6BB39BCD-DB25-80D6-6AD5-C148F281E5EA}"/>
                  </a:ext>
                </a:extLst>
              </p:cNvPr>
              <p:cNvSpPr/>
              <p:nvPr/>
            </p:nvSpPr>
            <p:spPr>
              <a:xfrm>
                <a:off x="911860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60" name="Рисунок 59">
                <a:extLst>
                  <a:ext uri="{FF2B5EF4-FFF2-40B4-BE49-F238E27FC236}">
                    <a16:creationId xmlns:a16="http://schemas.microsoft.com/office/drawing/2014/main" id="{02989A8A-FFC7-CFBB-4357-AFC6A24D72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2600" y="4803775"/>
                <a:ext cx="2565400" cy="1282700"/>
              </a:xfrm>
              <a:prstGeom prst="rect">
                <a:avLst/>
              </a:prstGeom>
            </p:spPr>
          </p:pic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19A60BE-BB0F-1EC5-D227-23E05D6F6849}"/>
                  </a:ext>
                </a:extLst>
              </p:cNvPr>
              <p:cNvSpPr txBox="1"/>
              <p:nvPr/>
            </p:nvSpPr>
            <p:spPr>
              <a:xfrm>
                <a:off x="9988550" y="-163344"/>
                <a:ext cx="1333500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4B5F10D8-D010-9042-DF18-B3CC7267D892}"/>
                  </a:ext>
                </a:extLst>
              </p:cNvPr>
              <p:cNvSpPr txBox="1"/>
              <p:nvPr/>
            </p:nvSpPr>
            <p:spPr>
              <a:xfrm>
                <a:off x="9143606" y="2714625"/>
                <a:ext cx="3048393" cy="19082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b="1" kern="100" dirty="0">
                    <a:solidFill>
                      <a:schemeClr val="bg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Изучение озвучки текстовых сообщений на </a:t>
                </a:r>
                <a:r>
                  <a:rPr lang="en-US" sz="2000" b="1" kern="100" dirty="0">
                    <a:solidFill>
                      <a:schemeClr val="bg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python</a:t>
                </a:r>
                <a:r>
                  <a:rPr lang="ru-RU" sz="2000" b="1" kern="100" dirty="0">
                    <a:solidFill>
                      <a:schemeClr val="bg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для применения в прототипе программы оповещений.</a:t>
                </a:r>
                <a:endParaRPr lang="ru-RU" sz="20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endParaRPr lang="ru-RU" dirty="0"/>
              </a:p>
            </p:txBody>
          </p:sp>
        </p:grpSp>
        <p:sp>
          <p:nvSpPr>
            <p:cNvPr id="58" name="Равнобедренный треугольник 57">
              <a:extLst>
                <a:ext uri="{FF2B5EF4-FFF2-40B4-BE49-F238E27FC236}">
                  <a16:creationId xmlns:a16="http://schemas.microsoft.com/office/drawing/2014/main" id="{83EAFD9B-5F19-E347-8A3D-AA3C33D4DEFC}"/>
                </a:ext>
              </a:extLst>
            </p:cNvPr>
            <p:cNvSpPr/>
            <p:nvPr/>
          </p:nvSpPr>
          <p:spPr>
            <a:xfrm rot="5400000">
              <a:off x="9322200" y="844137"/>
              <a:ext cx="1806150" cy="36465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63" name="Группа 62">
            <a:extLst>
              <a:ext uri="{FF2B5EF4-FFF2-40B4-BE49-F238E27FC236}">
                <a16:creationId xmlns:a16="http://schemas.microsoft.com/office/drawing/2014/main" id="{6839AF26-39C0-363E-CF43-459C7D187507}"/>
              </a:ext>
            </a:extLst>
          </p:cNvPr>
          <p:cNvGrpSpPr/>
          <p:nvPr/>
        </p:nvGrpSpPr>
        <p:grpSpPr>
          <a:xfrm>
            <a:off x="-2050330" y="-193864"/>
            <a:ext cx="3384713" cy="7051864"/>
            <a:chOff x="6096000" y="-193864"/>
            <a:chExt cx="3384713" cy="7051864"/>
          </a:xfrm>
        </p:grpSpPr>
        <p:sp>
          <p:nvSpPr>
            <p:cNvPr id="64" name="Прямоугольник 63">
              <a:extLst>
                <a:ext uri="{FF2B5EF4-FFF2-40B4-BE49-F238E27FC236}">
                  <a16:creationId xmlns:a16="http://schemas.microsoft.com/office/drawing/2014/main" id="{AA613080-9C92-07C1-2F21-6CD0FFFCAB26}"/>
                </a:ext>
              </a:extLst>
            </p:cNvPr>
            <p:cNvSpPr/>
            <p:nvPr/>
          </p:nvSpPr>
          <p:spPr>
            <a:xfrm>
              <a:off x="6096000" y="0"/>
              <a:ext cx="3022600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65" name="Рисунок 64">
              <a:extLst>
                <a:ext uri="{FF2B5EF4-FFF2-40B4-BE49-F238E27FC236}">
                  <a16:creationId xmlns:a16="http://schemas.microsoft.com/office/drawing/2014/main" id="{125168DF-69F5-615B-1D12-448939B40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5750" y="4099242"/>
              <a:ext cx="1943100" cy="1943100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10A5FEF-BA0E-326F-5AEB-7A291D1679D1}"/>
                </a:ext>
              </a:extLst>
            </p:cNvPr>
            <p:cNvSpPr txBox="1"/>
            <p:nvPr/>
          </p:nvSpPr>
          <p:spPr>
            <a:xfrm>
              <a:off x="6137356" y="-193864"/>
              <a:ext cx="2939885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3</a:t>
              </a:r>
            </a:p>
            <a:p>
              <a:endParaRPr lang="ru-RU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CD44836-D5C4-E1D7-EB3B-DF798FA22A5D}"/>
                </a:ext>
              </a:extLst>
            </p:cNvPr>
            <p:cNvSpPr txBox="1"/>
            <p:nvPr/>
          </p:nvSpPr>
          <p:spPr>
            <a:xfrm>
              <a:off x="6112349" y="2714625"/>
              <a:ext cx="3022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Анализировать способы обучения моделей искусственного интеллекта с использованием </a:t>
              </a:r>
              <a:r>
                <a:rPr lang="en-US" sz="1400" b="1" kern="100" dirty="0" err="1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TensorFlow</a:t>
              </a:r>
              <a:endParaRPr lang="ru-RU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ru-RU" dirty="0"/>
            </a:p>
          </p:txBody>
        </p:sp>
        <p:sp>
          <p:nvSpPr>
            <p:cNvPr id="68" name="Равнобедренный треугольник 67">
              <a:extLst>
                <a:ext uri="{FF2B5EF4-FFF2-40B4-BE49-F238E27FC236}">
                  <a16:creationId xmlns:a16="http://schemas.microsoft.com/office/drawing/2014/main" id="{F373D9AD-CC4F-7557-6887-7C094E71236F}"/>
                </a:ext>
              </a:extLst>
            </p:cNvPr>
            <p:cNvSpPr/>
            <p:nvPr/>
          </p:nvSpPr>
          <p:spPr>
            <a:xfrm rot="5400000">
              <a:off x="8395313" y="844137"/>
              <a:ext cx="1806150" cy="364650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69" name="Группа 68">
            <a:extLst>
              <a:ext uri="{FF2B5EF4-FFF2-40B4-BE49-F238E27FC236}">
                <a16:creationId xmlns:a16="http://schemas.microsoft.com/office/drawing/2014/main" id="{62AD16DE-C28C-9B84-AE44-689D89265B0D}"/>
              </a:ext>
            </a:extLst>
          </p:cNvPr>
          <p:cNvGrpSpPr/>
          <p:nvPr/>
        </p:nvGrpSpPr>
        <p:grpSpPr>
          <a:xfrm>
            <a:off x="-2267299" y="-163344"/>
            <a:ext cx="3367127" cy="7021344"/>
            <a:chOff x="3073399" y="-163344"/>
            <a:chExt cx="3367127" cy="7021344"/>
          </a:xfrm>
        </p:grpSpPr>
        <p:sp>
          <p:nvSpPr>
            <p:cNvPr id="70" name="Прямоугольник 69">
              <a:extLst>
                <a:ext uri="{FF2B5EF4-FFF2-40B4-BE49-F238E27FC236}">
                  <a16:creationId xmlns:a16="http://schemas.microsoft.com/office/drawing/2014/main" id="{F473EC56-75AA-7446-170C-411A8CBC2191}"/>
                </a:ext>
              </a:extLst>
            </p:cNvPr>
            <p:cNvSpPr/>
            <p:nvPr/>
          </p:nvSpPr>
          <p:spPr>
            <a:xfrm>
              <a:off x="3073400" y="0"/>
              <a:ext cx="3022600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71" name="Рисунок 70">
              <a:extLst>
                <a:ext uri="{FF2B5EF4-FFF2-40B4-BE49-F238E27FC236}">
                  <a16:creationId xmlns:a16="http://schemas.microsoft.com/office/drawing/2014/main" id="{EE30AE81-F6A0-118A-7EB9-EC786ABAA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5787" y="4099242"/>
              <a:ext cx="2037826" cy="194310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A40E43D6-28E9-FACF-98EF-9DD57E45C3B8}"/>
                </a:ext>
              </a:extLst>
            </p:cNvPr>
            <p:cNvSpPr txBox="1"/>
            <p:nvPr/>
          </p:nvSpPr>
          <p:spPr>
            <a:xfrm>
              <a:off x="3156115" y="-163344"/>
              <a:ext cx="2857169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2</a:t>
              </a:r>
            </a:p>
            <a:p>
              <a:endParaRPr lang="ru-RU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013A5B1-A8ED-9736-5956-EF59C20AAE1E}"/>
                </a:ext>
              </a:extLst>
            </p:cNvPr>
            <p:cNvSpPr txBox="1"/>
            <p:nvPr/>
          </p:nvSpPr>
          <p:spPr>
            <a:xfrm>
              <a:off x="3073399" y="2714625"/>
              <a:ext cx="30226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Найти и скачать </a:t>
              </a:r>
              <a:r>
                <a:rPr lang="ru-RU" sz="1400" b="1" kern="100" dirty="0" err="1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предобученную</a:t>
              </a:r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модель </a:t>
              </a:r>
              <a:r>
                <a:rPr lang="en-US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Yolov3</a:t>
              </a:r>
              <a:r>
                <a:rPr lang="ru-RU" sz="1400" b="1" kern="1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, изучить библиотеку </a:t>
              </a:r>
              <a:r>
                <a:rPr lang="en-US" sz="1400" b="1" kern="100" dirty="0" err="1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OpenCv</a:t>
              </a:r>
              <a:r>
                <a:rPr lang="en-US" sz="1400" b="1" kern="1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ru-RU" sz="1400" b="1" kern="1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и </a:t>
              </a:r>
              <a:r>
                <a:rPr lang="en-US" sz="1400" b="1" kern="100" dirty="0" err="1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TensorFlow</a:t>
              </a:r>
              <a:r>
                <a:rPr lang="ru-RU" sz="1400" b="1" kern="1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при необходимости обучить модель </a:t>
              </a:r>
              <a:r>
                <a:rPr lang="en-US" sz="1400" b="1" kern="1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Yolov3</a:t>
              </a:r>
              <a:endParaRPr lang="ru-RU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endParaRPr lang="ru-RU" dirty="0"/>
            </a:p>
          </p:txBody>
        </p:sp>
        <p:sp>
          <p:nvSpPr>
            <p:cNvPr id="74" name="Равнобедренный треугольник 73">
              <a:extLst>
                <a:ext uri="{FF2B5EF4-FFF2-40B4-BE49-F238E27FC236}">
                  <a16:creationId xmlns:a16="http://schemas.microsoft.com/office/drawing/2014/main" id="{E4CFDA9D-FD20-14D8-843F-6EC82AC43540}"/>
                </a:ext>
              </a:extLst>
            </p:cNvPr>
            <p:cNvSpPr/>
            <p:nvPr/>
          </p:nvSpPr>
          <p:spPr>
            <a:xfrm rot="5400000">
              <a:off x="5355126" y="783217"/>
              <a:ext cx="1806150" cy="364650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75" name="Группа 74">
            <a:extLst>
              <a:ext uri="{FF2B5EF4-FFF2-40B4-BE49-F238E27FC236}">
                <a16:creationId xmlns:a16="http://schemas.microsoft.com/office/drawing/2014/main" id="{F0683821-C773-DCEC-032D-18FF8806CAC0}"/>
              </a:ext>
            </a:extLst>
          </p:cNvPr>
          <p:cNvGrpSpPr/>
          <p:nvPr/>
        </p:nvGrpSpPr>
        <p:grpSpPr>
          <a:xfrm>
            <a:off x="-2619234" y="-163344"/>
            <a:ext cx="3478410" cy="7021344"/>
            <a:chOff x="-73997" y="-163344"/>
            <a:chExt cx="3478410" cy="7021344"/>
          </a:xfrm>
        </p:grpSpPr>
        <p:grpSp>
          <p:nvGrpSpPr>
            <p:cNvPr id="76" name="Группа 75">
              <a:extLst>
                <a:ext uri="{FF2B5EF4-FFF2-40B4-BE49-F238E27FC236}">
                  <a16:creationId xmlns:a16="http://schemas.microsoft.com/office/drawing/2014/main" id="{13CEE774-DDC0-34C0-3C34-D2F42D092018}"/>
                </a:ext>
              </a:extLst>
            </p:cNvPr>
            <p:cNvGrpSpPr/>
            <p:nvPr/>
          </p:nvGrpSpPr>
          <p:grpSpPr>
            <a:xfrm>
              <a:off x="-73997" y="-163344"/>
              <a:ext cx="3478410" cy="7021344"/>
              <a:chOff x="-73997" y="-163344"/>
              <a:chExt cx="3478410" cy="7021344"/>
            </a:xfrm>
          </p:grpSpPr>
          <p:sp>
            <p:nvSpPr>
              <p:cNvPr id="78" name="Прямоугольник 77">
                <a:extLst>
                  <a:ext uri="{FF2B5EF4-FFF2-40B4-BE49-F238E27FC236}">
                    <a16:creationId xmlns:a16="http://schemas.microsoft.com/office/drawing/2014/main" id="{33C68859-815E-C2D8-2782-1637943F95DE}"/>
                  </a:ext>
                </a:extLst>
              </p:cNvPr>
              <p:cNvSpPr/>
              <p:nvPr/>
            </p:nvSpPr>
            <p:spPr>
              <a:xfrm>
                <a:off x="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A0017307-3B83-A766-C3EA-C50131F38660}"/>
                  </a:ext>
                </a:extLst>
              </p:cNvPr>
              <p:cNvSpPr txBox="1"/>
              <p:nvPr/>
            </p:nvSpPr>
            <p:spPr>
              <a:xfrm>
                <a:off x="-73997" y="-163344"/>
                <a:ext cx="3213762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b="1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1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2C6592B7-7FC5-5AF2-340F-2A4940763E8B}"/>
                  </a:ext>
                </a:extLst>
              </p:cNvPr>
              <p:cNvSpPr txBox="1"/>
              <p:nvPr/>
            </p:nvSpPr>
            <p:spPr>
              <a:xfrm>
                <a:off x="91434" y="2714625"/>
                <a:ext cx="28829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Программа будет написана на языке </a:t>
                </a:r>
                <a:r>
                  <a:rPr lang="en-US" sz="16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python</a:t>
                </a:r>
                <a:r>
                  <a:rPr lang="ru-RU" sz="1600" b="1" dirty="0">
                    <a:solidFill>
                      <a:schemeClr val="bg1"/>
                    </a:solidFill>
                    <a:latin typeface="Calibri" panose="020F0502020204030204" pitchFamily="34" charset="0"/>
                    <a:cs typeface="Times New Roman" panose="02020603050405020304" pitchFamily="18" charset="0"/>
                  </a:rPr>
                  <a:t>. Для реализации необходима веб-камера, планшет или ноутбук.</a:t>
                </a:r>
                <a:endParaRPr lang="ru-RU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Равнобедренный треугольник 80">
                <a:extLst>
                  <a:ext uri="{FF2B5EF4-FFF2-40B4-BE49-F238E27FC236}">
                    <a16:creationId xmlns:a16="http://schemas.microsoft.com/office/drawing/2014/main" id="{06743D18-325E-6EB2-42C8-B6D5E126F14E}"/>
                  </a:ext>
                </a:extLst>
              </p:cNvPr>
              <p:cNvSpPr/>
              <p:nvPr/>
            </p:nvSpPr>
            <p:spPr>
              <a:xfrm rot="5400000">
                <a:off x="2319013" y="844137"/>
                <a:ext cx="1806150" cy="364650"/>
              </a:xfrm>
              <a:prstGeom prst="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77" name="Рисунок 76">
              <a:extLst>
                <a:ext uri="{FF2B5EF4-FFF2-40B4-BE49-F238E27FC236}">
                  <a16:creationId xmlns:a16="http://schemas.microsoft.com/office/drawing/2014/main" id="{C2C9FAA5-D157-0739-83BF-EE87A0E2F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901" y="3832236"/>
              <a:ext cx="2477111" cy="2477111"/>
            </a:xfrm>
            <a:prstGeom prst="rect">
              <a:avLst/>
            </a:prstGeom>
          </p:spPr>
        </p:pic>
      </p:grpSp>
      <p:sp>
        <p:nvSpPr>
          <p:cNvPr id="96" name="Шестиугольник 95">
            <a:extLst>
              <a:ext uri="{FF2B5EF4-FFF2-40B4-BE49-F238E27FC236}">
                <a16:creationId xmlns:a16="http://schemas.microsoft.com/office/drawing/2014/main" id="{98BBA5DC-52B4-1571-666A-B4C3E1A8E4C7}"/>
              </a:ext>
            </a:extLst>
          </p:cNvPr>
          <p:cNvSpPr/>
          <p:nvPr/>
        </p:nvSpPr>
        <p:spPr>
          <a:xfrm>
            <a:off x="-6925858" y="22602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Шестиугольник 96">
            <a:extLst>
              <a:ext uri="{FF2B5EF4-FFF2-40B4-BE49-F238E27FC236}">
                <a16:creationId xmlns:a16="http://schemas.microsoft.com/office/drawing/2014/main" id="{3A2B3730-F312-1A24-4226-44558028D30C}"/>
              </a:ext>
            </a:extLst>
          </p:cNvPr>
          <p:cNvSpPr/>
          <p:nvPr/>
        </p:nvSpPr>
        <p:spPr>
          <a:xfrm>
            <a:off x="-2395142" y="-324967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Шестиугольник 97">
            <a:extLst>
              <a:ext uri="{FF2B5EF4-FFF2-40B4-BE49-F238E27FC236}">
                <a16:creationId xmlns:a16="http://schemas.microsoft.com/office/drawing/2014/main" id="{940FDEFD-7278-38C7-C908-24E00FA6A5D4}"/>
              </a:ext>
            </a:extLst>
          </p:cNvPr>
          <p:cNvSpPr/>
          <p:nvPr/>
        </p:nvSpPr>
        <p:spPr>
          <a:xfrm>
            <a:off x="-2989687" y="722695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Шестиугольник 98">
            <a:extLst>
              <a:ext uri="{FF2B5EF4-FFF2-40B4-BE49-F238E27FC236}">
                <a16:creationId xmlns:a16="http://schemas.microsoft.com/office/drawing/2014/main" id="{D820A17D-2966-2FC7-F566-EF271619BE8F}"/>
              </a:ext>
            </a:extLst>
          </p:cNvPr>
          <p:cNvSpPr/>
          <p:nvPr/>
        </p:nvSpPr>
        <p:spPr>
          <a:xfrm>
            <a:off x="-1069447" y="8289399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Шестиугольник 99">
            <a:extLst>
              <a:ext uri="{FF2B5EF4-FFF2-40B4-BE49-F238E27FC236}">
                <a16:creationId xmlns:a16="http://schemas.microsoft.com/office/drawing/2014/main" id="{33F0E1C8-FA57-9050-3DD1-71BE033DD45A}"/>
              </a:ext>
            </a:extLst>
          </p:cNvPr>
          <p:cNvSpPr/>
          <p:nvPr/>
        </p:nvSpPr>
        <p:spPr>
          <a:xfrm>
            <a:off x="-8846098" y="1288471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Шестиугольник 100">
            <a:extLst>
              <a:ext uri="{FF2B5EF4-FFF2-40B4-BE49-F238E27FC236}">
                <a16:creationId xmlns:a16="http://schemas.microsoft.com/office/drawing/2014/main" id="{B17A591F-5544-E931-726E-67C204463EB2}"/>
              </a:ext>
            </a:extLst>
          </p:cNvPr>
          <p:cNvSpPr/>
          <p:nvPr/>
        </p:nvSpPr>
        <p:spPr>
          <a:xfrm>
            <a:off x="-8846098" y="-836421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Шестиугольник 101">
            <a:extLst>
              <a:ext uri="{FF2B5EF4-FFF2-40B4-BE49-F238E27FC236}">
                <a16:creationId xmlns:a16="http://schemas.microsoft.com/office/drawing/2014/main" id="{67769E4C-FCB1-7620-98FA-F7ABC85B78A4}"/>
              </a:ext>
            </a:extLst>
          </p:cNvPr>
          <p:cNvSpPr/>
          <p:nvPr/>
        </p:nvSpPr>
        <p:spPr>
          <a:xfrm>
            <a:off x="-4315382" y="-431212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3" name="Шестиугольник 102">
            <a:extLst>
              <a:ext uri="{FF2B5EF4-FFF2-40B4-BE49-F238E27FC236}">
                <a16:creationId xmlns:a16="http://schemas.microsoft.com/office/drawing/2014/main" id="{620CB416-DA06-DB32-ADC7-FE5B1A228B42}"/>
              </a:ext>
            </a:extLst>
          </p:cNvPr>
          <p:cNvSpPr/>
          <p:nvPr/>
        </p:nvSpPr>
        <p:spPr>
          <a:xfrm>
            <a:off x="-8846098" y="341336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4" name="Шестиугольник 103">
            <a:extLst>
              <a:ext uri="{FF2B5EF4-FFF2-40B4-BE49-F238E27FC236}">
                <a16:creationId xmlns:a16="http://schemas.microsoft.com/office/drawing/2014/main" id="{5F488FEA-3A42-6152-F013-C5C5277BD1F3}"/>
              </a:ext>
            </a:extLst>
          </p:cNvPr>
          <p:cNvSpPr/>
          <p:nvPr/>
        </p:nvSpPr>
        <p:spPr>
          <a:xfrm>
            <a:off x="-2989687" y="9351843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Шестиугольник 104">
            <a:extLst>
              <a:ext uri="{FF2B5EF4-FFF2-40B4-BE49-F238E27FC236}">
                <a16:creationId xmlns:a16="http://schemas.microsoft.com/office/drawing/2014/main" id="{8538560E-567E-DFF8-7FB5-0851D883226A}"/>
              </a:ext>
            </a:extLst>
          </p:cNvPr>
          <p:cNvSpPr/>
          <p:nvPr/>
        </p:nvSpPr>
        <p:spPr>
          <a:xfrm>
            <a:off x="-8846098" y="553825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6" name="Шестиугольник 105">
            <a:extLst>
              <a:ext uri="{FF2B5EF4-FFF2-40B4-BE49-F238E27FC236}">
                <a16:creationId xmlns:a16="http://schemas.microsoft.com/office/drawing/2014/main" id="{FCE6A59F-BEA4-CAF2-3A49-AC1E650EA884}"/>
              </a:ext>
            </a:extLst>
          </p:cNvPr>
          <p:cNvSpPr/>
          <p:nvPr/>
        </p:nvSpPr>
        <p:spPr>
          <a:xfrm>
            <a:off x="-1069447" y="10414287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7" name="Шестиугольник 106">
            <a:extLst>
              <a:ext uri="{FF2B5EF4-FFF2-40B4-BE49-F238E27FC236}">
                <a16:creationId xmlns:a16="http://schemas.microsoft.com/office/drawing/2014/main" id="{AF06FEB8-E94B-BD54-E109-E6B79BFE9AF6}"/>
              </a:ext>
            </a:extLst>
          </p:cNvPr>
          <p:cNvSpPr/>
          <p:nvPr/>
        </p:nvSpPr>
        <p:spPr>
          <a:xfrm>
            <a:off x="1372891" y="-3063948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8" name="Шестиугольник 107">
            <a:extLst>
              <a:ext uri="{FF2B5EF4-FFF2-40B4-BE49-F238E27FC236}">
                <a16:creationId xmlns:a16="http://schemas.microsoft.com/office/drawing/2014/main" id="{0181C35C-2694-56DD-867D-87E9A9A28005}"/>
              </a:ext>
            </a:extLst>
          </p:cNvPr>
          <p:cNvSpPr/>
          <p:nvPr/>
        </p:nvSpPr>
        <p:spPr>
          <a:xfrm>
            <a:off x="-474902" y="-431212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217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8FE36B1E-18A9-E7ED-1D98-6A5C1BF6C19C}"/>
              </a:ext>
            </a:extLst>
          </p:cNvPr>
          <p:cNvGrpSpPr/>
          <p:nvPr/>
        </p:nvGrpSpPr>
        <p:grpSpPr>
          <a:xfrm>
            <a:off x="9116063" y="-163344"/>
            <a:ext cx="3422600" cy="7021344"/>
            <a:chOff x="6985000" y="-163344"/>
            <a:chExt cx="3422600" cy="7021344"/>
          </a:xfrm>
        </p:grpSpPr>
        <p:grpSp>
          <p:nvGrpSpPr>
            <p:cNvPr id="44" name="Группа 43">
              <a:extLst>
                <a:ext uri="{FF2B5EF4-FFF2-40B4-BE49-F238E27FC236}">
                  <a16:creationId xmlns:a16="http://schemas.microsoft.com/office/drawing/2014/main" id="{F9E07779-47DE-C090-0C3D-73A83996364E}"/>
                </a:ext>
              </a:extLst>
            </p:cNvPr>
            <p:cNvGrpSpPr/>
            <p:nvPr/>
          </p:nvGrpSpPr>
          <p:grpSpPr>
            <a:xfrm>
              <a:off x="6985000" y="-163344"/>
              <a:ext cx="3073400" cy="7021344"/>
              <a:chOff x="9118600" y="-163344"/>
              <a:chExt cx="3073400" cy="7021344"/>
            </a:xfrm>
          </p:grpSpPr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8BDE7718-9366-BBE8-5562-737DA6AB054C}"/>
                  </a:ext>
                </a:extLst>
              </p:cNvPr>
              <p:cNvSpPr/>
              <p:nvPr/>
            </p:nvSpPr>
            <p:spPr>
              <a:xfrm>
                <a:off x="911860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47" name="Рисунок 46">
                <a:extLst>
                  <a:ext uri="{FF2B5EF4-FFF2-40B4-BE49-F238E27FC236}">
                    <a16:creationId xmlns:a16="http://schemas.microsoft.com/office/drawing/2014/main" id="{D4B7334A-7338-9BAA-E538-DF4A8C18F1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2600" y="4803775"/>
                <a:ext cx="2565400" cy="1282700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A48BC3A-F44D-3F65-A18F-9E95CC10D995}"/>
                  </a:ext>
                </a:extLst>
              </p:cNvPr>
              <p:cNvSpPr txBox="1"/>
              <p:nvPr/>
            </p:nvSpPr>
            <p:spPr>
              <a:xfrm>
                <a:off x="9988550" y="-163344"/>
                <a:ext cx="1333500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EBC622D-5391-3FF3-AAAD-94D89206D451}"/>
                  </a:ext>
                </a:extLst>
              </p:cNvPr>
              <p:cNvSpPr txBox="1"/>
              <p:nvPr/>
            </p:nvSpPr>
            <p:spPr>
              <a:xfrm>
                <a:off x="9143606" y="2714625"/>
                <a:ext cx="3048393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b="1" kern="100" dirty="0">
                    <a:solidFill>
                      <a:schemeClr val="bg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Реализовал озвучку обнаруженных объектов в прототипе программы.</a:t>
                </a:r>
                <a:endParaRPr lang="ru-RU" sz="2000" dirty="0"/>
              </a:p>
            </p:txBody>
          </p:sp>
        </p:grpSp>
        <p:sp>
          <p:nvSpPr>
            <p:cNvPr id="45" name="Равнобедренный треугольник 44">
              <a:extLst>
                <a:ext uri="{FF2B5EF4-FFF2-40B4-BE49-F238E27FC236}">
                  <a16:creationId xmlns:a16="http://schemas.microsoft.com/office/drawing/2014/main" id="{205A495F-4F42-148F-D45E-93EC13D018E3}"/>
                </a:ext>
              </a:extLst>
            </p:cNvPr>
            <p:cNvSpPr/>
            <p:nvPr/>
          </p:nvSpPr>
          <p:spPr>
            <a:xfrm rot="5400000">
              <a:off x="9322200" y="844137"/>
              <a:ext cx="1806150" cy="36465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DFD542EA-DBD3-5151-4C52-B5DE6D76DDFC}"/>
              </a:ext>
            </a:extLst>
          </p:cNvPr>
          <p:cNvGrpSpPr/>
          <p:nvPr/>
        </p:nvGrpSpPr>
        <p:grpSpPr>
          <a:xfrm>
            <a:off x="6096000" y="-193864"/>
            <a:ext cx="3384713" cy="7051864"/>
            <a:chOff x="6096000" y="-193864"/>
            <a:chExt cx="3384713" cy="705186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C4666075-251F-78DA-5637-69DB4B91C3EF}"/>
                </a:ext>
              </a:extLst>
            </p:cNvPr>
            <p:cNvSpPr/>
            <p:nvPr/>
          </p:nvSpPr>
          <p:spPr>
            <a:xfrm>
              <a:off x="6096000" y="0"/>
              <a:ext cx="3022600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88CBB422-ADFA-0C43-0AC3-B92CA3496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5750" y="4099242"/>
              <a:ext cx="1943100" cy="19431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840D5D4-7DDE-9BB3-3057-30EBCD54AEA5}"/>
                </a:ext>
              </a:extLst>
            </p:cNvPr>
            <p:cNvSpPr txBox="1"/>
            <p:nvPr/>
          </p:nvSpPr>
          <p:spPr>
            <a:xfrm>
              <a:off x="6137356" y="-193864"/>
              <a:ext cx="2939885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3</a:t>
              </a:r>
            </a:p>
            <a:p>
              <a:endParaRPr lang="ru-RU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AE4CEC-EA1F-0A5C-AF26-82631FAE00F0}"/>
                </a:ext>
              </a:extLst>
            </p:cNvPr>
            <p:cNvSpPr txBox="1"/>
            <p:nvPr/>
          </p:nvSpPr>
          <p:spPr>
            <a:xfrm>
              <a:off x="6112349" y="2714625"/>
              <a:ext cx="3022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b="1" dirty="0">
                  <a:solidFill>
                    <a:schemeClr val="bg1"/>
                  </a:solidFill>
                </a:rPr>
                <a:t>Изучил способы обучения моделей ИИ.</a:t>
              </a:r>
            </a:p>
          </p:txBody>
        </p:sp>
        <p:sp>
          <p:nvSpPr>
            <p:cNvPr id="28" name="Равнобедренный треугольник 27">
              <a:extLst>
                <a:ext uri="{FF2B5EF4-FFF2-40B4-BE49-F238E27FC236}">
                  <a16:creationId xmlns:a16="http://schemas.microsoft.com/office/drawing/2014/main" id="{824869E6-94DE-8ECE-95BC-D7036604EAA5}"/>
                </a:ext>
              </a:extLst>
            </p:cNvPr>
            <p:cNvSpPr/>
            <p:nvPr/>
          </p:nvSpPr>
          <p:spPr>
            <a:xfrm rot="5400000">
              <a:off x="8395313" y="844137"/>
              <a:ext cx="1806150" cy="364650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27393F1D-8646-7F26-A380-535E409BFC80}"/>
              </a:ext>
            </a:extLst>
          </p:cNvPr>
          <p:cNvGrpSpPr/>
          <p:nvPr/>
        </p:nvGrpSpPr>
        <p:grpSpPr>
          <a:xfrm>
            <a:off x="3073399" y="-163344"/>
            <a:ext cx="3367127" cy="7021344"/>
            <a:chOff x="3073399" y="-163344"/>
            <a:chExt cx="3367127" cy="70213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3B3090F-7DE1-6D5E-D81C-8B2354E27A54}"/>
                </a:ext>
              </a:extLst>
            </p:cNvPr>
            <p:cNvSpPr/>
            <p:nvPr/>
          </p:nvSpPr>
          <p:spPr>
            <a:xfrm>
              <a:off x="3073400" y="0"/>
              <a:ext cx="3022600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6F26E1A4-F2D2-BD8B-463E-C9733D84F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5787" y="4099242"/>
              <a:ext cx="2037826" cy="19431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C49903-11C6-9AAE-5A85-48411B8BF89D}"/>
                </a:ext>
              </a:extLst>
            </p:cNvPr>
            <p:cNvSpPr txBox="1"/>
            <p:nvPr/>
          </p:nvSpPr>
          <p:spPr>
            <a:xfrm>
              <a:off x="3156115" y="-163344"/>
              <a:ext cx="2857169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2</a:t>
              </a:r>
            </a:p>
            <a:p>
              <a:endParaRPr lang="ru-RU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B9EA0C-EAE4-60F1-8E16-3C5FA036FB3F}"/>
                </a:ext>
              </a:extLst>
            </p:cNvPr>
            <p:cNvSpPr txBox="1"/>
            <p:nvPr/>
          </p:nvSpPr>
          <p:spPr>
            <a:xfrm>
              <a:off x="3073399" y="2714625"/>
              <a:ext cx="30226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200" b="1" dirty="0">
                  <a:solidFill>
                    <a:schemeClr val="bg1"/>
                  </a:solidFill>
                </a:rPr>
                <a:t>Выбирал между двумя моделями ИИ по обнаружению объектов и остановился на  Yolov3 из-за простоты использования.(если спросят - пробовали еще Тензор флоу, в котором с настройками не разобрались)</a:t>
              </a:r>
            </a:p>
          </p:txBody>
        </p:sp>
        <p:sp>
          <p:nvSpPr>
            <p:cNvPr id="27" name="Равнобедренный треугольник 26">
              <a:extLst>
                <a:ext uri="{FF2B5EF4-FFF2-40B4-BE49-F238E27FC236}">
                  <a16:creationId xmlns:a16="http://schemas.microsoft.com/office/drawing/2014/main" id="{0CD6E8DE-5A27-9E77-F02C-79C5077F0DF4}"/>
                </a:ext>
              </a:extLst>
            </p:cNvPr>
            <p:cNvSpPr/>
            <p:nvPr/>
          </p:nvSpPr>
          <p:spPr>
            <a:xfrm rot="5400000">
              <a:off x="5355126" y="783217"/>
              <a:ext cx="1806150" cy="364650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id="{46994A5B-A571-AE9D-CF9E-375095F38275}"/>
              </a:ext>
            </a:extLst>
          </p:cNvPr>
          <p:cNvSpPr/>
          <p:nvPr/>
        </p:nvSpPr>
        <p:spPr>
          <a:xfrm>
            <a:off x="6440526" y="10363806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D137A76A-0273-62C4-2320-8AC96E99685C}"/>
              </a:ext>
            </a:extLst>
          </p:cNvPr>
          <p:cNvSpPr/>
          <p:nvPr/>
        </p:nvSpPr>
        <p:spPr>
          <a:xfrm>
            <a:off x="2002442" y="10363807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D6812E39-0D34-E240-6D4B-39E91308BE7A}"/>
              </a:ext>
            </a:extLst>
          </p:cNvPr>
          <p:cNvSpPr/>
          <p:nvPr/>
        </p:nvSpPr>
        <p:spPr>
          <a:xfrm>
            <a:off x="3652399" y="8674707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C5D3242F-01C7-2306-6DAC-9AA50BDB2010}"/>
              </a:ext>
            </a:extLst>
          </p:cNvPr>
          <p:cNvSpPr/>
          <p:nvPr/>
        </p:nvSpPr>
        <p:spPr>
          <a:xfrm>
            <a:off x="8376255" y="7646126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433CBB68-6CF3-48F9-57E8-565946B35680}"/>
              </a:ext>
            </a:extLst>
          </p:cNvPr>
          <p:cNvSpPr/>
          <p:nvPr/>
        </p:nvSpPr>
        <p:spPr>
          <a:xfrm>
            <a:off x="8646212" y="10076678"/>
            <a:ext cx="1401971" cy="1401971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2BFCAB03-F8D4-3887-C5E7-DA94D420E756}"/>
              </a:ext>
            </a:extLst>
          </p:cNvPr>
          <p:cNvGrpSpPr/>
          <p:nvPr/>
        </p:nvGrpSpPr>
        <p:grpSpPr>
          <a:xfrm>
            <a:off x="-73997" y="-163344"/>
            <a:ext cx="3478410" cy="7021344"/>
            <a:chOff x="-73997" y="-163344"/>
            <a:chExt cx="3478410" cy="7021344"/>
          </a:xfrm>
        </p:grpSpPr>
        <p:grpSp>
          <p:nvGrpSpPr>
            <p:cNvPr id="37" name="Группа 36">
              <a:extLst>
                <a:ext uri="{FF2B5EF4-FFF2-40B4-BE49-F238E27FC236}">
                  <a16:creationId xmlns:a16="http://schemas.microsoft.com/office/drawing/2014/main" id="{55B3BA25-EB14-A763-F816-846C9228015A}"/>
                </a:ext>
              </a:extLst>
            </p:cNvPr>
            <p:cNvGrpSpPr/>
            <p:nvPr/>
          </p:nvGrpSpPr>
          <p:grpSpPr>
            <a:xfrm>
              <a:off x="-73997" y="-163344"/>
              <a:ext cx="3478410" cy="7021344"/>
              <a:chOff x="-73997" y="-163344"/>
              <a:chExt cx="3478410" cy="7021344"/>
            </a:xfrm>
          </p:grpSpPr>
          <p:sp>
            <p:nvSpPr>
              <p:cNvPr id="2" name="Прямоугольник 1">
                <a:extLst>
                  <a:ext uri="{FF2B5EF4-FFF2-40B4-BE49-F238E27FC236}">
                    <a16:creationId xmlns:a16="http://schemas.microsoft.com/office/drawing/2014/main" id="{55979A9B-BE0E-3FFB-1250-8D03B42621D9}"/>
                  </a:ext>
                </a:extLst>
              </p:cNvPr>
              <p:cNvSpPr/>
              <p:nvPr/>
            </p:nvSpPr>
            <p:spPr>
              <a:xfrm>
                <a:off x="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C9702C7-57BC-EB98-11FE-8DF5019EC2F6}"/>
                  </a:ext>
                </a:extLst>
              </p:cNvPr>
              <p:cNvSpPr txBox="1"/>
              <p:nvPr/>
            </p:nvSpPr>
            <p:spPr>
              <a:xfrm>
                <a:off x="-73997" y="-163344"/>
                <a:ext cx="3213762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b="1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1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BE208BA-EB9C-8832-8686-75FDDD86B61A}"/>
                  </a:ext>
                </a:extLst>
              </p:cNvPr>
              <p:cNvSpPr txBox="1"/>
              <p:nvPr/>
            </p:nvSpPr>
            <p:spPr>
              <a:xfrm>
                <a:off x="91434" y="2714625"/>
                <a:ext cx="28829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b="1" dirty="0">
                    <a:solidFill>
                      <a:schemeClr val="bg1"/>
                    </a:solidFill>
                  </a:rPr>
                  <a:t>Программу написал на языке Python. Из дополнительного оборудования применил веб-камеру, ноутбук.</a:t>
                </a:r>
              </a:p>
            </p:txBody>
          </p:sp>
          <p:sp>
            <p:nvSpPr>
              <p:cNvPr id="26" name="Равнобедренный треугольник 25">
                <a:extLst>
                  <a:ext uri="{FF2B5EF4-FFF2-40B4-BE49-F238E27FC236}">
                    <a16:creationId xmlns:a16="http://schemas.microsoft.com/office/drawing/2014/main" id="{972D4D23-D85C-B4A2-8DD1-85DA7AEC9768}"/>
                  </a:ext>
                </a:extLst>
              </p:cNvPr>
              <p:cNvSpPr/>
              <p:nvPr/>
            </p:nvSpPr>
            <p:spPr>
              <a:xfrm rot="5400000">
                <a:off x="2319013" y="844137"/>
                <a:ext cx="1806150" cy="364650"/>
              </a:xfrm>
              <a:prstGeom prst="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</p:grpSp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901" y="3832236"/>
              <a:ext cx="2477111" cy="24771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3437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12B29C-C762-DB91-B11A-61F62905A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2534" y="127066"/>
            <a:ext cx="9061434" cy="2387600"/>
          </a:xfrm>
        </p:spPr>
        <p:txBody>
          <a:bodyPr>
            <a:normAutofit/>
          </a:bodyPr>
          <a:lstStyle/>
          <a:p>
            <a:r>
              <a:rPr lang="ru-RU" sz="5400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Концепция предлагаемой системы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8A43FC-8281-6E59-A9F4-FF71536B7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35300" y="2794000"/>
            <a:ext cx="5943600" cy="4152900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Программа по обнаружению объекта устанавливается на планшет или на видеоплеер машины с подключением веб камеры, камера находится внутри салона машины.</a:t>
            </a:r>
          </a:p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 наличии устойчивой связи это может быть веб-приложение для удаленного мониторинга оператором.</a:t>
            </a:r>
          </a:p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Система запрограммирован обнаруживать только людей и животных.</a:t>
            </a: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11228B5F-3CCD-216D-8373-A1D2074AC43B}"/>
              </a:ext>
            </a:extLst>
          </p:cNvPr>
          <p:cNvSpPr/>
          <p:nvPr/>
        </p:nvSpPr>
        <p:spPr>
          <a:xfrm>
            <a:off x="10299700" y="3170029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711C656-8DFB-1DAB-A29A-7653C1A4C758}"/>
              </a:ext>
            </a:extLst>
          </p:cNvPr>
          <p:cNvSpPr/>
          <p:nvPr/>
        </p:nvSpPr>
        <p:spPr>
          <a:xfrm>
            <a:off x="1013514" y="4970672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711D89FC-24D1-B6F1-56DB-019F888957C4}"/>
              </a:ext>
            </a:extLst>
          </p:cNvPr>
          <p:cNvSpPr/>
          <p:nvPr/>
        </p:nvSpPr>
        <p:spPr>
          <a:xfrm>
            <a:off x="444636" y="2608472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3A493B3D-F41E-B4B1-0613-105E939A7B67}"/>
              </a:ext>
            </a:extLst>
          </p:cNvPr>
          <p:cNvSpPr/>
          <p:nvPr/>
        </p:nvSpPr>
        <p:spPr>
          <a:xfrm>
            <a:off x="9087810" y="917848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DEEBD75C-4BA3-0299-BDDA-40BF841FEB17}"/>
              </a:ext>
            </a:extLst>
          </p:cNvPr>
          <p:cNvSpPr/>
          <p:nvPr/>
        </p:nvSpPr>
        <p:spPr>
          <a:xfrm>
            <a:off x="9156700" y="4870450"/>
            <a:ext cx="1401971" cy="1401971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115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FAB93-35C4-9910-7AC1-22CAEB392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DBB1C-2ED1-27D8-919C-8D50B315C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85393" y="-1049793"/>
            <a:ext cx="9144000" cy="2387600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Разработка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017A31C-47DE-BB90-BB8E-AA56146DC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236" y="1686614"/>
            <a:ext cx="6457373" cy="4203205"/>
          </a:xfrm>
        </p:spPr>
        <p:txBody>
          <a:bodyPr>
            <a:normAutofit/>
          </a:bodyPr>
          <a:lstStyle/>
          <a:p>
            <a:pPr algn="l"/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Прототип программы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Используя компьютерное зрение и </a:t>
            </a:r>
            <a:r>
              <a:rPr lang="ru-RU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предобученную</a:t>
            </a:r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модель yolov3 написал программу на языке Python.</a:t>
            </a:r>
          </a:p>
          <a:p>
            <a:pPr algn="l"/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Описание программы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algn="l"/>
            <a: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Программа  при попадании на камеру людей или животных выделяет их на экране и голосом сообщает об обнаружении соответствующих объектов. </a:t>
            </a: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E91E992B-9545-12DE-DA99-4A43CE47F9E7}"/>
              </a:ext>
            </a:extLst>
          </p:cNvPr>
          <p:cNvSpPr/>
          <p:nvPr/>
        </p:nvSpPr>
        <p:spPr>
          <a:xfrm>
            <a:off x="8582713" y="985629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20C2444-58DB-0F4F-47FF-4ED4D6C98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411" y="28325"/>
            <a:ext cx="4555302" cy="242601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7152D5E-B429-B7F2-3A73-264F6F8E3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607" y="2454338"/>
            <a:ext cx="4294909" cy="206576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5245E15-86FA-9ED7-8812-139D0FB9FE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639" y="4552422"/>
            <a:ext cx="3230089" cy="2259255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57B34649-4A66-3DD3-9D75-C54E092A88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507" y="4552422"/>
            <a:ext cx="3090654" cy="2096208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18D638D-E2A9-6154-3147-AE438240A2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97" y="4429382"/>
            <a:ext cx="3411233" cy="228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312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105BB-9827-4A18-9954-3FB42D24C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C8CD2-F0E8-6838-7565-532CF7900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143583" y="-697988"/>
            <a:ext cx="9144000" cy="2387600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Тестирование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B03E24-B36F-5488-F251-FAF595147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59" y="1950119"/>
            <a:ext cx="7031360" cy="4203205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Проведено тестирование программы на легковом автомобиле по улицам города. 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Прототип программы показал себя хорошо.</a:t>
            </a:r>
          </a:p>
          <a:p>
            <a:pPr algn="l"/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 70 общих распознаваний 4 оказались ложными.</a:t>
            </a:r>
          </a:p>
          <a:p>
            <a:pPr algn="l"/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Перспективы дальнейшего развития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 обнаруживаемым объектам можно добавить транспортные средства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Добавить дополнительный функционал по записи видео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Сделать веб-приложением или приложением </a:t>
            </a:r>
            <a:r>
              <a:rPr lang="ru-RU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</a:t>
            </a:r>
            <a:endParaRPr lang="ru-RU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DA63C09B-FC07-E6F1-908E-B3DB0E24BC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1866228"/>
              </p:ext>
            </p:extLst>
          </p:nvPr>
        </p:nvGraphicFramePr>
        <p:xfrm>
          <a:off x="6096000" y="1136073"/>
          <a:ext cx="7031359" cy="5103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1180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230819" y="-133165"/>
            <a:ext cx="12721701" cy="72353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b="1" dirty="0">
                <a:solidFill>
                  <a:schemeClr val="bg1"/>
                </a:solidFill>
                <a:latin typeface="Arial Black" panose="020B0A04020102020204" pitchFamily="34" charset="0"/>
              </a:rPr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199" y="1520825"/>
            <a:ext cx="10515600" cy="2737666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3600" dirty="0"/>
              <a:t>Для ускорения работы по обнаружению объектов можно попробовать более новые версии </a:t>
            </a:r>
            <a:r>
              <a:rPr lang="ru-RU" sz="3600" dirty="0" err="1"/>
              <a:t>yolo</a:t>
            </a:r>
            <a:r>
              <a:rPr lang="ru-RU" sz="3600" dirty="0"/>
              <a:t>. Например, yolo8 или yolo11 и сравнить результаты.</a:t>
            </a:r>
          </a:p>
          <a:p>
            <a:pPr algn="l"/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Перспективы дальнейшего развития</a:t>
            </a:r>
            <a:r>
              <a:rPr lang="en-US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l">
              <a:buAutoNum type="arabicPeriod"/>
            </a:pPr>
            <a:r>
              <a:rPr lang="ru-RU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 обнаруживаемым объектам можно добавить транспортные средства</a:t>
            </a:r>
            <a:endParaRPr lang="en-US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ru-RU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Добавить дополнительный функционал по записи видео</a:t>
            </a:r>
            <a:endParaRPr lang="en-US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ru-RU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Сделать веб-приложением или приложением </a:t>
            </a:r>
            <a:r>
              <a:rPr lang="ru-RU" sz="3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android</a:t>
            </a:r>
            <a:endParaRPr lang="ru-RU" sz="3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ru-RU" sz="3600" dirty="0"/>
          </a:p>
        </p:txBody>
      </p:sp>
      <p:sp>
        <p:nvSpPr>
          <p:cNvPr id="5" name="Овал 4"/>
          <p:cNvSpPr/>
          <p:nvPr/>
        </p:nvSpPr>
        <p:spPr>
          <a:xfrm>
            <a:off x="191589" y="4365580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2799806" y="5046617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190308" y="4365579"/>
            <a:ext cx="1811383" cy="1811383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7798525" y="5046616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10189027" y="4365579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>
            <a:extLst>
              <a:ext uri="{FF2B5EF4-FFF2-40B4-BE49-F238E27FC236}">
                <a16:creationId xmlns:a16="http://schemas.microsoft.com/office/drawing/2014/main" id="{7DA0119B-7CCD-70F5-C776-D7024CD1E5C9}"/>
              </a:ext>
            </a:extLst>
          </p:cNvPr>
          <p:cNvSpPr/>
          <p:nvPr/>
        </p:nvSpPr>
        <p:spPr>
          <a:xfrm>
            <a:off x="-2177185" y="-460187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50E79217-5C80-4A9A-42CF-2B8D2F59F46E}"/>
              </a:ext>
            </a:extLst>
          </p:cNvPr>
          <p:cNvSpPr/>
          <p:nvPr/>
        </p:nvSpPr>
        <p:spPr>
          <a:xfrm>
            <a:off x="2170222" y="-348588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Шестиугольник 11">
            <a:extLst>
              <a:ext uri="{FF2B5EF4-FFF2-40B4-BE49-F238E27FC236}">
                <a16:creationId xmlns:a16="http://schemas.microsoft.com/office/drawing/2014/main" id="{94D1880B-26CC-F94B-0E28-603D79B9D9BD}"/>
              </a:ext>
            </a:extLst>
          </p:cNvPr>
          <p:cNvSpPr/>
          <p:nvPr/>
        </p:nvSpPr>
        <p:spPr>
          <a:xfrm>
            <a:off x="-553906" y="-3264426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Шестиугольник 12">
            <a:extLst>
              <a:ext uri="{FF2B5EF4-FFF2-40B4-BE49-F238E27FC236}">
                <a16:creationId xmlns:a16="http://schemas.microsoft.com/office/drawing/2014/main" id="{E69F2E43-5C41-8F0C-4501-0A42ACE47698}"/>
              </a:ext>
            </a:extLst>
          </p:cNvPr>
          <p:cNvSpPr/>
          <p:nvPr/>
        </p:nvSpPr>
        <p:spPr>
          <a:xfrm>
            <a:off x="287689" y="-493294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>
            <a:extLst>
              <a:ext uri="{FF2B5EF4-FFF2-40B4-BE49-F238E27FC236}">
                <a16:creationId xmlns:a16="http://schemas.microsoft.com/office/drawing/2014/main" id="{362C8B24-583A-E6D3-6F0D-C09117ABED4E}"/>
              </a:ext>
            </a:extLst>
          </p:cNvPr>
          <p:cNvSpPr/>
          <p:nvPr/>
        </p:nvSpPr>
        <p:spPr>
          <a:xfrm>
            <a:off x="2624897" y="-476674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5F643661-EEBA-0478-34E5-825444490952}"/>
              </a:ext>
            </a:extLst>
          </p:cNvPr>
          <p:cNvSpPr/>
          <p:nvPr/>
        </p:nvSpPr>
        <p:spPr>
          <a:xfrm>
            <a:off x="1715547" y="-247698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Шестиугольник 15">
            <a:extLst>
              <a:ext uri="{FF2B5EF4-FFF2-40B4-BE49-F238E27FC236}">
                <a16:creationId xmlns:a16="http://schemas.microsoft.com/office/drawing/2014/main" id="{76549423-7E76-2416-F5A9-3A8197A5191C}"/>
              </a:ext>
            </a:extLst>
          </p:cNvPr>
          <p:cNvSpPr/>
          <p:nvPr/>
        </p:nvSpPr>
        <p:spPr>
          <a:xfrm>
            <a:off x="770535" y="-7455016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>
            <a:extLst>
              <a:ext uri="{FF2B5EF4-FFF2-40B4-BE49-F238E27FC236}">
                <a16:creationId xmlns:a16="http://schemas.microsoft.com/office/drawing/2014/main" id="{77D0D73E-F8F2-57BF-F203-43B8A928A4BD}"/>
              </a:ext>
            </a:extLst>
          </p:cNvPr>
          <p:cNvSpPr/>
          <p:nvPr/>
        </p:nvSpPr>
        <p:spPr>
          <a:xfrm>
            <a:off x="-459673" y="-8173828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Шестиугольник 17">
            <a:extLst>
              <a:ext uri="{FF2B5EF4-FFF2-40B4-BE49-F238E27FC236}">
                <a16:creationId xmlns:a16="http://schemas.microsoft.com/office/drawing/2014/main" id="{CFA3871D-762A-5294-588C-74725E6F21C5}"/>
              </a:ext>
            </a:extLst>
          </p:cNvPr>
          <p:cNvSpPr/>
          <p:nvPr/>
        </p:nvSpPr>
        <p:spPr>
          <a:xfrm>
            <a:off x="1798909" y="-772572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Шестиугольник 18">
            <a:extLst>
              <a:ext uri="{FF2B5EF4-FFF2-40B4-BE49-F238E27FC236}">
                <a16:creationId xmlns:a16="http://schemas.microsoft.com/office/drawing/2014/main" id="{7AB2B38E-2176-E2B5-993B-A46EA2A110B8}"/>
              </a:ext>
            </a:extLst>
          </p:cNvPr>
          <p:cNvSpPr/>
          <p:nvPr/>
        </p:nvSpPr>
        <p:spPr>
          <a:xfrm>
            <a:off x="3402659" y="-659979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Шестиугольник 19">
            <a:extLst>
              <a:ext uri="{FF2B5EF4-FFF2-40B4-BE49-F238E27FC236}">
                <a16:creationId xmlns:a16="http://schemas.microsoft.com/office/drawing/2014/main" id="{D0C3569A-8ECC-FC4E-C2AB-25BB4C01C79D}"/>
              </a:ext>
            </a:extLst>
          </p:cNvPr>
          <p:cNvSpPr/>
          <p:nvPr/>
        </p:nvSpPr>
        <p:spPr>
          <a:xfrm>
            <a:off x="5955072" y="-738839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Шестиугольник 20">
            <a:extLst>
              <a:ext uri="{FF2B5EF4-FFF2-40B4-BE49-F238E27FC236}">
                <a16:creationId xmlns:a16="http://schemas.microsoft.com/office/drawing/2014/main" id="{67010C3C-1D6B-F938-A46B-2FBF8FA477CD}"/>
              </a:ext>
            </a:extLst>
          </p:cNvPr>
          <p:cNvSpPr/>
          <p:nvPr/>
        </p:nvSpPr>
        <p:spPr>
          <a:xfrm>
            <a:off x="5583759" y="-8851654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Шестиугольник 21">
            <a:extLst>
              <a:ext uri="{FF2B5EF4-FFF2-40B4-BE49-F238E27FC236}">
                <a16:creationId xmlns:a16="http://schemas.microsoft.com/office/drawing/2014/main" id="{A249EFB8-EE5C-93E7-BBA9-E9ABA01EF239}"/>
              </a:ext>
            </a:extLst>
          </p:cNvPr>
          <p:cNvSpPr/>
          <p:nvPr/>
        </p:nvSpPr>
        <p:spPr>
          <a:xfrm>
            <a:off x="4674409" y="-443465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Шестиугольник 22">
            <a:extLst>
              <a:ext uri="{FF2B5EF4-FFF2-40B4-BE49-F238E27FC236}">
                <a16:creationId xmlns:a16="http://schemas.microsoft.com/office/drawing/2014/main" id="{E66531C7-4E3D-CB21-68DE-1422711C7FB6}"/>
              </a:ext>
            </a:extLst>
          </p:cNvPr>
          <p:cNvSpPr/>
          <p:nvPr/>
        </p:nvSpPr>
        <p:spPr>
          <a:xfrm>
            <a:off x="4911433" y="-554259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Шестиугольник 23">
            <a:extLst>
              <a:ext uri="{FF2B5EF4-FFF2-40B4-BE49-F238E27FC236}">
                <a16:creationId xmlns:a16="http://schemas.microsoft.com/office/drawing/2014/main" id="{7DFB34C4-4722-EFC1-A3AF-AB6CB25B4D6B}"/>
              </a:ext>
            </a:extLst>
          </p:cNvPr>
          <p:cNvSpPr/>
          <p:nvPr/>
        </p:nvSpPr>
        <p:spPr>
          <a:xfrm>
            <a:off x="9160654" y="-650829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Шестиугольник 24">
            <a:extLst>
              <a:ext uri="{FF2B5EF4-FFF2-40B4-BE49-F238E27FC236}">
                <a16:creationId xmlns:a16="http://schemas.microsoft.com/office/drawing/2014/main" id="{5A4498BF-2BC2-48DA-D209-290CB6031347}"/>
              </a:ext>
            </a:extLst>
          </p:cNvPr>
          <p:cNvSpPr/>
          <p:nvPr/>
        </p:nvSpPr>
        <p:spPr>
          <a:xfrm>
            <a:off x="7505605" y="-258116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Шестиугольник 25">
            <a:extLst>
              <a:ext uri="{FF2B5EF4-FFF2-40B4-BE49-F238E27FC236}">
                <a16:creationId xmlns:a16="http://schemas.microsoft.com/office/drawing/2014/main" id="{4EE383A1-D680-6835-9124-D77824D05887}"/>
              </a:ext>
            </a:extLst>
          </p:cNvPr>
          <p:cNvSpPr/>
          <p:nvPr/>
        </p:nvSpPr>
        <p:spPr>
          <a:xfrm>
            <a:off x="5608279" y="-3714564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Шестиугольник 26">
            <a:extLst>
              <a:ext uri="{FF2B5EF4-FFF2-40B4-BE49-F238E27FC236}">
                <a16:creationId xmlns:a16="http://schemas.microsoft.com/office/drawing/2014/main" id="{0650EE5C-A0A1-7301-E877-98210CA98660}"/>
              </a:ext>
            </a:extLst>
          </p:cNvPr>
          <p:cNvSpPr/>
          <p:nvPr/>
        </p:nvSpPr>
        <p:spPr>
          <a:xfrm>
            <a:off x="9451971" y="-247698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Шестиугольник 27">
            <a:extLst>
              <a:ext uri="{FF2B5EF4-FFF2-40B4-BE49-F238E27FC236}">
                <a16:creationId xmlns:a16="http://schemas.microsoft.com/office/drawing/2014/main" id="{EFEF1FB8-9DD3-00C5-3ABE-23C2756297F3}"/>
              </a:ext>
            </a:extLst>
          </p:cNvPr>
          <p:cNvSpPr/>
          <p:nvPr/>
        </p:nvSpPr>
        <p:spPr>
          <a:xfrm>
            <a:off x="11398337" y="-566432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Шестиугольник 28">
            <a:extLst>
              <a:ext uri="{FF2B5EF4-FFF2-40B4-BE49-F238E27FC236}">
                <a16:creationId xmlns:a16="http://schemas.microsoft.com/office/drawing/2014/main" id="{914E98D0-66EF-885A-EF7B-E62C725685E8}"/>
              </a:ext>
            </a:extLst>
          </p:cNvPr>
          <p:cNvSpPr/>
          <p:nvPr/>
        </p:nvSpPr>
        <p:spPr>
          <a:xfrm>
            <a:off x="7187509" y="-682169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Шестиугольник 29">
            <a:extLst>
              <a:ext uri="{FF2B5EF4-FFF2-40B4-BE49-F238E27FC236}">
                <a16:creationId xmlns:a16="http://schemas.microsoft.com/office/drawing/2014/main" id="{D62C42F4-B2A1-60C1-4B1F-584F391579F8}"/>
              </a:ext>
            </a:extLst>
          </p:cNvPr>
          <p:cNvSpPr/>
          <p:nvPr/>
        </p:nvSpPr>
        <p:spPr>
          <a:xfrm>
            <a:off x="3661913" y="-3539429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0928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Шестиугольник 1"/>
          <p:cNvSpPr/>
          <p:nvPr/>
        </p:nvSpPr>
        <p:spPr>
          <a:xfrm>
            <a:off x="-1615440" y="357051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Шестиугольник 2"/>
          <p:cNvSpPr/>
          <p:nvPr/>
        </p:nvSpPr>
        <p:spPr>
          <a:xfrm>
            <a:off x="330926" y="4632956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Шестиугольник 3"/>
          <p:cNvSpPr/>
          <p:nvPr/>
        </p:nvSpPr>
        <p:spPr>
          <a:xfrm>
            <a:off x="-1615440" y="569540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Шестиугольник 4"/>
          <p:cNvSpPr/>
          <p:nvPr/>
        </p:nvSpPr>
        <p:spPr>
          <a:xfrm>
            <a:off x="330926" y="6757846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Шестиугольник 5"/>
          <p:cNvSpPr/>
          <p:nvPr/>
        </p:nvSpPr>
        <p:spPr>
          <a:xfrm>
            <a:off x="330926" y="38317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Шестиугольник 7"/>
          <p:cNvSpPr/>
          <p:nvPr/>
        </p:nvSpPr>
        <p:spPr>
          <a:xfrm>
            <a:off x="330926" y="250806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/>
          <p:cNvSpPr/>
          <p:nvPr/>
        </p:nvSpPr>
        <p:spPr>
          <a:xfrm>
            <a:off x="2277292" y="569540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/>
          <p:cNvSpPr/>
          <p:nvPr/>
        </p:nvSpPr>
        <p:spPr>
          <a:xfrm>
            <a:off x="4223658" y="675784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Шестиугольник 15"/>
          <p:cNvSpPr/>
          <p:nvPr/>
        </p:nvSpPr>
        <p:spPr>
          <a:xfrm>
            <a:off x="2277292" y="782029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/>
          <p:cNvSpPr/>
          <p:nvPr/>
        </p:nvSpPr>
        <p:spPr>
          <a:xfrm>
            <a:off x="4223658" y="888273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Шестиугольник 17"/>
          <p:cNvSpPr/>
          <p:nvPr/>
        </p:nvSpPr>
        <p:spPr>
          <a:xfrm>
            <a:off x="-3537286" y="-174171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Шестиугольник 18"/>
          <p:cNvSpPr/>
          <p:nvPr/>
        </p:nvSpPr>
        <p:spPr>
          <a:xfrm>
            <a:off x="-1590920" y="-67927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Шестиугольник 19"/>
          <p:cNvSpPr/>
          <p:nvPr/>
        </p:nvSpPr>
        <p:spPr>
          <a:xfrm>
            <a:off x="-3537286" y="38317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Шестиугольник 20"/>
          <p:cNvSpPr/>
          <p:nvPr/>
        </p:nvSpPr>
        <p:spPr>
          <a:xfrm>
            <a:off x="-1590920" y="1445618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Шестиугольник 21"/>
          <p:cNvSpPr/>
          <p:nvPr/>
        </p:nvSpPr>
        <p:spPr>
          <a:xfrm>
            <a:off x="2252772" y="-280416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Шестиугольник 22"/>
          <p:cNvSpPr/>
          <p:nvPr/>
        </p:nvSpPr>
        <p:spPr>
          <a:xfrm>
            <a:off x="4199138" y="-1741716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Шестиугольник 23"/>
          <p:cNvSpPr/>
          <p:nvPr/>
        </p:nvSpPr>
        <p:spPr>
          <a:xfrm>
            <a:off x="2252772" y="-67927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Шестиугольник 25"/>
          <p:cNvSpPr/>
          <p:nvPr/>
        </p:nvSpPr>
        <p:spPr>
          <a:xfrm>
            <a:off x="306406" y="-1741719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Шестиугольник 26"/>
          <p:cNvSpPr/>
          <p:nvPr/>
        </p:nvSpPr>
        <p:spPr>
          <a:xfrm>
            <a:off x="8091870" y="-1741717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Шестиугольник 27"/>
          <p:cNvSpPr/>
          <p:nvPr/>
        </p:nvSpPr>
        <p:spPr>
          <a:xfrm>
            <a:off x="6145504" y="-679272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Шестиугольник 32"/>
          <p:cNvSpPr/>
          <p:nvPr/>
        </p:nvSpPr>
        <p:spPr>
          <a:xfrm>
            <a:off x="10038236" y="144562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Шестиугольник 34"/>
          <p:cNvSpPr/>
          <p:nvPr/>
        </p:nvSpPr>
        <p:spPr>
          <a:xfrm>
            <a:off x="10038236" y="357051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Шестиугольник 35"/>
          <p:cNvSpPr/>
          <p:nvPr/>
        </p:nvSpPr>
        <p:spPr>
          <a:xfrm>
            <a:off x="10038236" y="-67927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Шестиугольник 39"/>
          <p:cNvSpPr/>
          <p:nvPr/>
        </p:nvSpPr>
        <p:spPr>
          <a:xfrm>
            <a:off x="8091870" y="463295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Шестиугольник 40"/>
          <p:cNvSpPr/>
          <p:nvPr/>
        </p:nvSpPr>
        <p:spPr>
          <a:xfrm>
            <a:off x="6145504" y="569540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Шестиугольник 41"/>
          <p:cNvSpPr/>
          <p:nvPr/>
        </p:nvSpPr>
        <p:spPr>
          <a:xfrm>
            <a:off x="8091870" y="6757845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Шестиугольник 42"/>
          <p:cNvSpPr/>
          <p:nvPr/>
        </p:nvSpPr>
        <p:spPr>
          <a:xfrm>
            <a:off x="10013716" y="5695400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Шестиугольник 43"/>
          <p:cNvSpPr/>
          <p:nvPr/>
        </p:nvSpPr>
        <p:spPr>
          <a:xfrm>
            <a:off x="11960082" y="463295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Шестиугольник 44"/>
          <p:cNvSpPr/>
          <p:nvPr/>
        </p:nvSpPr>
        <p:spPr>
          <a:xfrm>
            <a:off x="11960082" y="2508061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Шестиугольник 45"/>
          <p:cNvSpPr/>
          <p:nvPr/>
        </p:nvSpPr>
        <p:spPr>
          <a:xfrm>
            <a:off x="11960082" y="383168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TextBox 46"/>
          <p:cNvSpPr txBox="1"/>
          <p:nvPr/>
        </p:nvSpPr>
        <p:spPr>
          <a:xfrm>
            <a:off x="2940699" y="1762012"/>
            <a:ext cx="70975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8000" b="1" dirty="0">
                <a:latin typeface="Arial Black" panose="020B0A04020102020204" pitchFamily="34" charset="0"/>
              </a:rPr>
              <a:t>Спасибо за внимание</a:t>
            </a:r>
          </a:p>
        </p:txBody>
      </p:sp>
      <p:sp>
        <p:nvSpPr>
          <p:cNvPr id="48" name="Шестиугольник 47"/>
          <p:cNvSpPr/>
          <p:nvPr/>
        </p:nvSpPr>
        <p:spPr>
          <a:xfrm>
            <a:off x="4223658" y="4632953"/>
            <a:ext cx="2464874" cy="2124891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424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-230819" y="-133165"/>
            <a:ext cx="12721701" cy="72353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Arial Black" panose="020B0A04020102020204" pitchFamily="34" charset="0"/>
              </a:rPr>
              <a:t>Актуальность проблемы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Актуальность исследования </a:t>
            </a:r>
            <a:r>
              <a:rPr lang="ru-RU" dirty="0" err="1"/>
              <a:t>автораспознавания</a:t>
            </a:r>
            <a:r>
              <a:rPr lang="ru-RU" dirty="0"/>
              <a:t> помех на дороге обусловлена необходимостью повышения безопасности в условиях машин на автопилоте. Внедрение таких технологий позволит сделать автономное вождение более надежным и безопасным, что в конечном итоге приведет к снижению уровня аварийности и улучшению качества жизни</a:t>
            </a:r>
          </a:p>
        </p:txBody>
      </p:sp>
      <p:sp>
        <p:nvSpPr>
          <p:cNvPr id="5" name="Овал 4"/>
          <p:cNvSpPr/>
          <p:nvPr/>
        </p:nvSpPr>
        <p:spPr>
          <a:xfrm>
            <a:off x="191589" y="4365580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/>
          <p:cNvSpPr/>
          <p:nvPr/>
        </p:nvSpPr>
        <p:spPr>
          <a:xfrm>
            <a:off x="2799806" y="5046617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5190308" y="4365579"/>
            <a:ext cx="1811383" cy="1811383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7798525" y="5046616"/>
            <a:ext cx="1811383" cy="181138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10189027" y="4365579"/>
            <a:ext cx="1811383" cy="181138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83195-B3E6-B012-78C1-1563CA049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>
            <a:extLst>
              <a:ext uri="{FF2B5EF4-FFF2-40B4-BE49-F238E27FC236}">
                <a16:creationId xmlns:a16="http://schemas.microsoft.com/office/drawing/2014/main" id="{0C2BD7A9-EBDA-4F8B-C8FC-C744655A92EA}"/>
              </a:ext>
            </a:extLst>
          </p:cNvPr>
          <p:cNvSpPr/>
          <p:nvPr/>
        </p:nvSpPr>
        <p:spPr>
          <a:xfrm>
            <a:off x="7362461" y="-2099601"/>
            <a:ext cx="6255014" cy="625501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742856-0C9D-5BAC-A99E-6E40A9A172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1300126"/>
            <a:ext cx="4931024" cy="43506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A2F271-B9C3-2F31-4198-89EB8D7685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9921">
            <a:off x="5018460" y="-1708754"/>
            <a:ext cx="1463041" cy="1290829"/>
          </a:xfrm>
          <a:prstGeom prst="rect">
            <a:avLst/>
          </a:prstGeom>
        </p:spPr>
      </p:pic>
      <p:sp>
        <p:nvSpPr>
          <p:cNvPr id="7" name="Овал 6">
            <a:extLst>
              <a:ext uri="{FF2B5EF4-FFF2-40B4-BE49-F238E27FC236}">
                <a16:creationId xmlns:a16="http://schemas.microsoft.com/office/drawing/2014/main" id="{0383CCC3-1016-0514-80D7-9158C61BC25C}"/>
              </a:ext>
            </a:extLst>
          </p:cNvPr>
          <p:cNvSpPr/>
          <p:nvPr/>
        </p:nvSpPr>
        <p:spPr>
          <a:xfrm rot="2582722">
            <a:off x="363330" y="-5880099"/>
            <a:ext cx="1401972" cy="140197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8FBCFEAA-486E-A180-6FB5-3E399F86D654}"/>
              </a:ext>
            </a:extLst>
          </p:cNvPr>
          <p:cNvSpPr/>
          <p:nvPr/>
        </p:nvSpPr>
        <p:spPr>
          <a:xfrm>
            <a:off x="1861929" y="-4478127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B2BF01BF-3C5C-5FC1-B99C-A5B3B6F9A6C6}"/>
              </a:ext>
            </a:extLst>
          </p:cNvPr>
          <p:cNvSpPr/>
          <p:nvPr/>
        </p:nvSpPr>
        <p:spPr>
          <a:xfrm rot="18232421">
            <a:off x="363329" y="-3076156"/>
            <a:ext cx="1401972" cy="1401972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0B4A76E9-0FF8-F9E2-27A9-FF2AF5772BB6}"/>
              </a:ext>
            </a:extLst>
          </p:cNvPr>
          <p:cNvSpPr/>
          <p:nvPr/>
        </p:nvSpPr>
        <p:spPr>
          <a:xfrm rot="2397580">
            <a:off x="1861929" y="-1674184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Заголовок 5">
            <a:extLst>
              <a:ext uri="{FF2B5EF4-FFF2-40B4-BE49-F238E27FC236}">
                <a16:creationId xmlns:a16="http://schemas.microsoft.com/office/drawing/2014/main" id="{5A04C0CA-08A6-BD38-89F4-968F5ACEA2C3}"/>
              </a:ext>
            </a:extLst>
          </p:cNvPr>
          <p:cNvSpPr txBox="1">
            <a:spLocks/>
          </p:cNvSpPr>
          <p:nvPr/>
        </p:nvSpPr>
        <p:spPr>
          <a:xfrm>
            <a:off x="524164" y="304904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Проблема исследования</a:t>
            </a:r>
          </a:p>
        </p:txBody>
      </p:sp>
      <p:sp>
        <p:nvSpPr>
          <p:cNvPr id="16" name="Объект 9">
            <a:extLst>
              <a:ext uri="{FF2B5EF4-FFF2-40B4-BE49-F238E27FC236}">
                <a16:creationId xmlns:a16="http://schemas.microsoft.com/office/drawing/2014/main" id="{3529F8EA-5CDE-9555-D3F1-6BE1A62BCD0E}"/>
              </a:ext>
            </a:extLst>
          </p:cNvPr>
          <p:cNvSpPr txBox="1">
            <a:spLocks/>
          </p:cNvSpPr>
          <p:nvPr/>
        </p:nvSpPr>
        <p:spPr>
          <a:xfrm>
            <a:off x="524164" y="1765404"/>
            <a:ext cx="593205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kern="10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автоматизированных большегрузных самосвалов на автопилоте столкновения с препятствиями, такими как другие транспортные средства и животные, представляют серьезную угрозу безопасности на рабочих площадках, особенно в удаленных месторождениях с минимальным человеческим присутствием.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0297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EC40A-9935-922E-414F-A271F87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3499" y="931786"/>
            <a:ext cx="10993120" cy="1991359"/>
          </a:xfrm>
        </p:spPr>
        <p:txBody>
          <a:bodyPr>
            <a:noAutofit/>
          </a:bodyPr>
          <a:lstStyle/>
          <a:p>
            <a:r>
              <a:rPr lang="ru-RU" sz="6000" b="1" dirty="0">
                <a:latin typeface="Arial Black" panose="020B0A04020102020204" pitchFamily="34" charset="0"/>
              </a:rPr>
              <a:t>Цель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54EC22-3722-7998-53B0-396E3B532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499" y="2527300"/>
            <a:ext cx="7904372" cy="3682999"/>
          </a:xfrm>
        </p:spPr>
        <p:txBody>
          <a:bodyPr>
            <a:noAutofit/>
          </a:bodyPr>
          <a:lstStyle/>
          <a:p>
            <a:r>
              <a:rPr lang="ru-RU" sz="3600" dirty="0"/>
              <a:t>Создать систему автоматизированного распознавания препятствий с целью предотвращения столкновений и повышения безопасности.</a:t>
            </a:r>
            <a:endParaRPr lang="en-US" sz="3600" dirty="0"/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03985838-BD94-59AB-2A75-51BCF66E1486}"/>
              </a:ext>
            </a:extLst>
          </p:cNvPr>
          <p:cNvSpPr/>
          <p:nvPr/>
        </p:nvSpPr>
        <p:spPr>
          <a:xfrm>
            <a:off x="693529" y="647701"/>
            <a:ext cx="1401972" cy="140197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1D951788-403E-E3F3-BC43-2E2F6F86C89D}"/>
              </a:ext>
            </a:extLst>
          </p:cNvPr>
          <p:cNvSpPr/>
          <p:nvPr/>
        </p:nvSpPr>
        <p:spPr>
          <a:xfrm>
            <a:off x="2192128" y="2049673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CCA374CF-FAC2-CAA0-7C71-BC2B5CA32109}"/>
              </a:ext>
            </a:extLst>
          </p:cNvPr>
          <p:cNvSpPr/>
          <p:nvPr/>
        </p:nvSpPr>
        <p:spPr>
          <a:xfrm>
            <a:off x="693529" y="3451644"/>
            <a:ext cx="1401972" cy="140197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A1807394-0FB9-CA77-2489-522F3FB1E3D7}"/>
              </a:ext>
            </a:extLst>
          </p:cNvPr>
          <p:cNvSpPr/>
          <p:nvPr/>
        </p:nvSpPr>
        <p:spPr>
          <a:xfrm>
            <a:off x="2192129" y="4853616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184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229B27-6769-D90B-83E0-BD60D70AA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160464E-0E9B-D344-90BB-454782F463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14C4CCD3-ED75-A449-F6F2-40C23784B2ED}"/>
              </a:ext>
            </a:extLst>
          </p:cNvPr>
          <p:cNvGrpSpPr/>
          <p:nvPr/>
        </p:nvGrpSpPr>
        <p:grpSpPr>
          <a:xfrm>
            <a:off x="-2057398" y="-181505"/>
            <a:ext cx="3422600" cy="7021344"/>
            <a:chOff x="6985000" y="-163344"/>
            <a:chExt cx="3422600" cy="7021344"/>
          </a:xfrm>
        </p:grpSpPr>
        <p:grpSp>
          <p:nvGrpSpPr>
            <p:cNvPr id="42" name="Группа 41">
              <a:extLst>
                <a:ext uri="{FF2B5EF4-FFF2-40B4-BE49-F238E27FC236}">
                  <a16:creationId xmlns:a16="http://schemas.microsoft.com/office/drawing/2014/main" id="{FA79A08F-3B3E-A235-D6FB-691C88CCB08E}"/>
                </a:ext>
              </a:extLst>
            </p:cNvPr>
            <p:cNvGrpSpPr/>
            <p:nvPr/>
          </p:nvGrpSpPr>
          <p:grpSpPr>
            <a:xfrm>
              <a:off x="6985000" y="-163344"/>
              <a:ext cx="3073400" cy="7021344"/>
              <a:chOff x="9118600" y="-163344"/>
              <a:chExt cx="3073400" cy="7021344"/>
            </a:xfrm>
          </p:grpSpPr>
          <p:sp>
            <p:nvSpPr>
              <p:cNvPr id="5" name="Прямоугольник 4">
                <a:extLst>
                  <a:ext uri="{FF2B5EF4-FFF2-40B4-BE49-F238E27FC236}">
                    <a16:creationId xmlns:a16="http://schemas.microsoft.com/office/drawing/2014/main" id="{5D7207B2-286D-51FC-F10E-0483EA59A5EA}"/>
                  </a:ext>
                </a:extLst>
              </p:cNvPr>
              <p:cNvSpPr/>
              <p:nvPr/>
            </p:nvSpPr>
            <p:spPr>
              <a:xfrm>
                <a:off x="911860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13" name="Рисунок 12">
                <a:extLst>
                  <a:ext uri="{FF2B5EF4-FFF2-40B4-BE49-F238E27FC236}">
                    <a16:creationId xmlns:a16="http://schemas.microsoft.com/office/drawing/2014/main" id="{6A2FC934-5973-52D1-02D3-A6D1B01511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2600" y="4803775"/>
                <a:ext cx="2565400" cy="1282700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F6729FB-EE05-A1CD-09AD-6F0832392460}"/>
                  </a:ext>
                </a:extLst>
              </p:cNvPr>
              <p:cNvSpPr txBox="1"/>
              <p:nvPr/>
            </p:nvSpPr>
            <p:spPr>
              <a:xfrm>
                <a:off x="9988550" y="-163344"/>
                <a:ext cx="1333500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602017C-2FED-02D0-AD59-C7FE98D1B83E}"/>
                  </a:ext>
                </a:extLst>
              </p:cNvPr>
              <p:cNvSpPr txBox="1"/>
              <p:nvPr/>
            </p:nvSpPr>
            <p:spPr>
              <a:xfrm>
                <a:off x="9143606" y="2714625"/>
                <a:ext cx="3048393" cy="19082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b="1" kern="1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Провести тестирование прототипа системы на легковом автомобиле для оценки ее эффективности.</a:t>
                </a:r>
              </a:p>
              <a:p>
                <a:endParaRPr lang="ru-RU" dirty="0"/>
              </a:p>
            </p:txBody>
          </p:sp>
        </p:grpSp>
        <p:sp>
          <p:nvSpPr>
            <p:cNvPr id="6" name="Равнобедренный треугольник 5">
              <a:extLst>
                <a:ext uri="{FF2B5EF4-FFF2-40B4-BE49-F238E27FC236}">
                  <a16:creationId xmlns:a16="http://schemas.microsoft.com/office/drawing/2014/main" id="{CB3F44AA-B606-D886-E6E0-05F1AB575868}"/>
                </a:ext>
              </a:extLst>
            </p:cNvPr>
            <p:cNvSpPr/>
            <p:nvPr/>
          </p:nvSpPr>
          <p:spPr>
            <a:xfrm rot="5400000">
              <a:off x="9322200" y="844137"/>
              <a:ext cx="1806150" cy="36465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8" name="Группа 17">
            <a:extLst>
              <a:ext uri="{FF2B5EF4-FFF2-40B4-BE49-F238E27FC236}">
                <a16:creationId xmlns:a16="http://schemas.microsoft.com/office/drawing/2014/main" id="{C5958980-4988-6E43-5E94-917E19E553B9}"/>
              </a:ext>
            </a:extLst>
          </p:cNvPr>
          <p:cNvGrpSpPr/>
          <p:nvPr/>
        </p:nvGrpSpPr>
        <p:grpSpPr>
          <a:xfrm>
            <a:off x="-2215700" y="-203418"/>
            <a:ext cx="3384713" cy="7051864"/>
            <a:chOff x="6096000" y="-193864"/>
            <a:chExt cx="3384713" cy="7051864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9A551DC2-8CFD-7971-D260-1EB786E966D9}"/>
                </a:ext>
              </a:extLst>
            </p:cNvPr>
            <p:cNvSpPr/>
            <p:nvPr/>
          </p:nvSpPr>
          <p:spPr>
            <a:xfrm>
              <a:off x="6096000" y="0"/>
              <a:ext cx="3022600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29" name="Рисунок 28">
              <a:extLst>
                <a:ext uri="{FF2B5EF4-FFF2-40B4-BE49-F238E27FC236}">
                  <a16:creationId xmlns:a16="http://schemas.microsoft.com/office/drawing/2014/main" id="{220D7E16-708C-CDE8-81E5-BC17E9EBB6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5750" y="4099242"/>
              <a:ext cx="1943100" cy="19431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F15FFE-F021-77C2-B30B-16B2C869B0DC}"/>
                </a:ext>
              </a:extLst>
            </p:cNvPr>
            <p:cNvSpPr txBox="1"/>
            <p:nvPr/>
          </p:nvSpPr>
          <p:spPr>
            <a:xfrm>
              <a:off x="6137356" y="-193864"/>
              <a:ext cx="2939885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3</a:t>
              </a:r>
            </a:p>
            <a:p>
              <a:endParaRPr lang="ru-RU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ECE8CF-E3AC-1E6A-D056-466F43D3B0BF}"/>
                </a:ext>
              </a:extLst>
            </p:cNvPr>
            <p:cNvSpPr txBox="1"/>
            <p:nvPr/>
          </p:nvSpPr>
          <p:spPr>
            <a:xfrm>
              <a:off x="6112349" y="2714625"/>
              <a:ext cx="30226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Интегрировать систему оповещения о найденных препятствиях с использованием звуковых и визуальных сигналов для самосвалов.</a:t>
              </a:r>
            </a:p>
            <a:p>
              <a:endParaRPr lang="ru-RU" dirty="0"/>
            </a:p>
          </p:txBody>
        </p:sp>
        <p:sp>
          <p:nvSpPr>
            <p:cNvPr id="32" name="Равнобедренный треугольник 31">
              <a:extLst>
                <a:ext uri="{FF2B5EF4-FFF2-40B4-BE49-F238E27FC236}">
                  <a16:creationId xmlns:a16="http://schemas.microsoft.com/office/drawing/2014/main" id="{5BED1B09-ADA6-17DC-F259-022252285FAC}"/>
                </a:ext>
              </a:extLst>
            </p:cNvPr>
            <p:cNvSpPr/>
            <p:nvPr/>
          </p:nvSpPr>
          <p:spPr>
            <a:xfrm rot="5400000">
              <a:off x="8395313" y="844137"/>
              <a:ext cx="1806150" cy="364650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5CCC4263-2CEA-5843-E7CF-64166CE84FEB}"/>
              </a:ext>
            </a:extLst>
          </p:cNvPr>
          <p:cNvGrpSpPr/>
          <p:nvPr/>
        </p:nvGrpSpPr>
        <p:grpSpPr>
          <a:xfrm>
            <a:off x="-2386525" y="-163344"/>
            <a:ext cx="3367127" cy="7021344"/>
            <a:chOff x="3073399" y="-163344"/>
            <a:chExt cx="3367127" cy="70213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EE0DDEBA-729D-69A7-49CE-55601258082F}"/>
                </a:ext>
              </a:extLst>
            </p:cNvPr>
            <p:cNvSpPr/>
            <p:nvPr/>
          </p:nvSpPr>
          <p:spPr>
            <a:xfrm>
              <a:off x="3073400" y="0"/>
              <a:ext cx="3022600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586010C2-C5C9-62C4-DED5-5C3578075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5787" y="4099242"/>
              <a:ext cx="2037826" cy="19431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3E0CB6-810F-8259-B72D-2671D26DCFCD}"/>
                </a:ext>
              </a:extLst>
            </p:cNvPr>
            <p:cNvSpPr txBox="1"/>
            <p:nvPr/>
          </p:nvSpPr>
          <p:spPr>
            <a:xfrm>
              <a:off x="3156115" y="-163344"/>
              <a:ext cx="2857169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2</a:t>
              </a:r>
            </a:p>
            <a:p>
              <a:endParaRPr lang="ru-RU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FCC1F18-72DD-7BC4-54AE-466E01D7C427}"/>
                </a:ext>
              </a:extLst>
            </p:cNvPr>
            <p:cNvSpPr txBox="1"/>
            <p:nvPr/>
          </p:nvSpPr>
          <p:spPr>
            <a:xfrm>
              <a:off x="3073399" y="2714625"/>
              <a:ext cx="30226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Обучить модель на основе нейронных сетей для распознавания различных типов препятствий (транспортные средства, животные и др.).</a:t>
              </a:r>
            </a:p>
            <a:p>
              <a:endParaRPr lang="ru-RU" dirty="0"/>
            </a:p>
          </p:txBody>
        </p:sp>
        <p:sp>
          <p:nvSpPr>
            <p:cNvPr id="27" name="Равнобедренный треугольник 26">
              <a:extLst>
                <a:ext uri="{FF2B5EF4-FFF2-40B4-BE49-F238E27FC236}">
                  <a16:creationId xmlns:a16="http://schemas.microsoft.com/office/drawing/2014/main" id="{2F5E7E09-2B8F-C0DC-2422-F1D4400A0B8C}"/>
                </a:ext>
              </a:extLst>
            </p:cNvPr>
            <p:cNvSpPr/>
            <p:nvPr/>
          </p:nvSpPr>
          <p:spPr>
            <a:xfrm rot="5400000">
              <a:off x="5355126" y="783217"/>
              <a:ext cx="1806150" cy="364650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31B02E2-2F9C-82A4-8011-41350E04C104}"/>
              </a:ext>
            </a:extLst>
          </p:cNvPr>
          <p:cNvGrpSpPr/>
          <p:nvPr/>
        </p:nvGrpSpPr>
        <p:grpSpPr>
          <a:xfrm>
            <a:off x="-2740997" y="-163344"/>
            <a:ext cx="3478410" cy="7021344"/>
            <a:chOff x="-73997" y="-163344"/>
            <a:chExt cx="3478410" cy="7021344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id="{BEBC1891-EFCE-02D1-8698-89C2E31740FB}"/>
                </a:ext>
              </a:extLst>
            </p:cNvPr>
            <p:cNvSpPr/>
            <p:nvPr/>
          </p:nvSpPr>
          <p:spPr>
            <a:xfrm>
              <a:off x="0" y="0"/>
              <a:ext cx="3073400" cy="6858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A207F55E-0C51-76E3-ED53-81E09E8A9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997" y="4143375"/>
              <a:ext cx="1693775" cy="19431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882B5EC-AA24-6827-AA29-769BA6974A1C}"/>
                </a:ext>
              </a:extLst>
            </p:cNvPr>
            <p:cNvSpPr txBox="1"/>
            <p:nvPr/>
          </p:nvSpPr>
          <p:spPr>
            <a:xfrm>
              <a:off x="-73997" y="-163344"/>
              <a:ext cx="321376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40FB51-FE41-74FB-BAEC-3070FC9E21BE}"/>
                </a:ext>
              </a:extLst>
            </p:cNvPr>
            <p:cNvSpPr txBox="1"/>
            <p:nvPr/>
          </p:nvSpPr>
          <p:spPr>
            <a:xfrm>
              <a:off x="91434" y="2714625"/>
              <a:ext cx="28829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Разработать алгоритмы для обработки видеопотока с камер, установленных на самосвалах.</a:t>
              </a:r>
              <a:endParaRPr lang="ru-RU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Равнобедренный треугольник 25">
              <a:extLst>
                <a:ext uri="{FF2B5EF4-FFF2-40B4-BE49-F238E27FC236}">
                  <a16:creationId xmlns:a16="http://schemas.microsoft.com/office/drawing/2014/main" id="{B04098AF-238C-5DA0-2EE3-E121C6C049D8}"/>
                </a:ext>
              </a:extLst>
            </p:cNvPr>
            <p:cNvSpPr/>
            <p:nvPr/>
          </p:nvSpPr>
          <p:spPr>
            <a:xfrm rot="5400000">
              <a:off x="2319013" y="844137"/>
              <a:ext cx="1806150" cy="36465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206EA8-A7C3-3331-3403-917DB0CDDB04}"/>
              </a:ext>
            </a:extLst>
          </p:cNvPr>
          <p:cNvSpPr txBox="1"/>
          <p:nvPr/>
        </p:nvSpPr>
        <p:spPr>
          <a:xfrm>
            <a:off x="1737372" y="852577"/>
            <a:ext cx="94560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5000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ЗАДАЧИ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8DB32C-0A8C-015E-E278-0904DA7EA36A}"/>
              </a:ext>
            </a:extLst>
          </p:cNvPr>
          <p:cNvSpPr txBox="1"/>
          <p:nvPr/>
        </p:nvSpPr>
        <p:spPr>
          <a:xfrm>
            <a:off x="1877681" y="3160782"/>
            <a:ext cx="94560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000" b="1" dirty="0">
                <a:solidFill>
                  <a:schemeClr val="bg1"/>
                </a:solidFill>
                <a:latin typeface="Arial Black" panose="020B0A04020102020204" pitchFamily="34" charset="0"/>
              </a:rPr>
              <a:t>4 основные задачи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4067802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8FE36B1E-18A9-E7ED-1D98-6A5C1BF6C19C}"/>
              </a:ext>
            </a:extLst>
          </p:cNvPr>
          <p:cNvGrpSpPr/>
          <p:nvPr/>
        </p:nvGrpSpPr>
        <p:grpSpPr>
          <a:xfrm>
            <a:off x="9116063" y="-163344"/>
            <a:ext cx="3422600" cy="7021344"/>
            <a:chOff x="6985000" y="-163344"/>
            <a:chExt cx="3422600" cy="7021344"/>
          </a:xfrm>
        </p:grpSpPr>
        <p:grpSp>
          <p:nvGrpSpPr>
            <p:cNvPr id="44" name="Группа 43">
              <a:extLst>
                <a:ext uri="{FF2B5EF4-FFF2-40B4-BE49-F238E27FC236}">
                  <a16:creationId xmlns:a16="http://schemas.microsoft.com/office/drawing/2014/main" id="{F9E07779-47DE-C090-0C3D-73A83996364E}"/>
                </a:ext>
              </a:extLst>
            </p:cNvPr>
            <p:cNvGrpSpPr/>
            <p:nvPr/>
          </p:nvGrpSpPr>
          <p:grpSpPr>
            <a:xfrm>
              <a:off x="6985000" y="-163344"/>
              <a:ext cx="3073400" cy="7021344"/>
              <a:chOff x="9118600" y="-163344"/>
              <a:chExt cx="3073400" cy="7021344"/>
            </a:xfrm>
          </p:grpSpPr>
          <p:sp>
            <p:nvSpPr>
              <p:cNvPr id="46" name="Прямоугольник 45">
                <a:extLst>
                  <a:ext uri="{FF2B5EF4-FFF2-40B4-BE49-F238E27FC236}">
                    <a16:creationId xmlns:a16="http://schemas.microsoft.com/office/drawing/2014/main" id="{8BDE7718-9366-BBE8-5562-737DA6AB054C}"/>
                  </a:ext>
                </a:extLst>
              </p:cNvPr>
              <p:cNvSpPr/>
              <p:nvPr/>
            </p:nvSpPr>
            <p:spPr>
              <a:xfrm>
                <a:off x="9118600" y="0"/>
                <a:ext cx="3073400" cy="68580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pic>
            <p:nvPicPr>
              <p:cNvPr id="47" name="Рисунок 46">
                <a:extLst>
                  <a:ext uri="{FF2B5EF4-FFF2-40B4-BE49-F238E27FC236}">
                    <a16:creationId xmlns:a16="http://schemas.microsoft.com/office/drawing/2014/main" id="{D4B7334A-7338-9BAA-E538-DF4A8C18F1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2600" y="4803775"/>
                <a:ext cx="2565400" cy="1282700"/>
              </a:xfrm>
              <a:prstGeom prst="rect">
                <a:avLst/>
              </a:prstGeom>
            </p:spPr>
          </p:pic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A48BC3A-F44D-3F65-A18F-9E95CC10D995}"/>
                  </a:ext>
                </a:extLst>
              </p:cNvPr>
              <p:cNvSpPr txBox="1"/>
              <p:nvPr/>
            </p:nvSpPr>
            <p:spPr>
              <a:xfrm>
                <a:off x="9988550" y="-163344"/>
                <a:ext cx="1333500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0" dirty="0">
                    <a:solidFill>
                      <a:schemeClr val="bg1"/>
                    </a:solidFill>
                    <a:latin typeface="Arial Black" panose="020B0A04020102020204" pitchFamily="34" charset="0"/>
                  </a:rPr>
                  <a:t>4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FEBC622D-5391-3FF3-AAAD-94D89206D451}"/>
                  </a:ext>
                </a:extLst>
              </p:cNvPr>
              <p:cNvSpPr txBox="1"/>
              <p:nvPr/>
            </p:nvSpPr>
            <p:spPr>
              <a:xfrm>
                <a:off x="9143606" y="2714625"/>
                <a:ext cx="3048393" cy="19082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000" b="1" kern="1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Провести тестирование прототипа системы на легковом автомобиле для оценки ее эффективности.</a:t>
                </a:r>
              </a:p>
              <a:p>
                <a:endParaRPr lang="ru-RU" dirty="0"/>
              </a:p>
            </p:txBody>
          </p:sp>
        </p:grpSp>
        <p:sp>
          <p:nvSpPr>
            <p:cNvPr id="45" name="Равнобедренный треугольник 44">
              <a:extLst>
                <a:ext uri="{FF2B5EF4-FFF2-40B4-BE49-F238E27FC236}">
                  <a16:creationId xmlns:a16="http://schemas.microsoft.com/office/drawing/2014/main" id="{205A495F-4F42-148F-D45E-93EC13D018E3}"/>
                </a:ext>
              </a:extLst>
            </p:cNvPr>
            <p:cNvSpPr/>
            <p:nvPr/>
          </p:nvSpPr>
          <p:spPr>
            <a:xfrm rot="5400000">
              <a:off x="9322200" y="844137"/>
              <a:ext cx="1806150" cy="364650"/>
            </a:xfrm>
            <a:prstGeom prst="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id="{DFD542EA-DBD3-5151-4C52-B5DE6D76DDFC}"/>
              </a:ext>
            </a:extLst>
          </p:cNvPr>
          <p:cNvGrpSpPr/>
          <p:nvPr/>
        </p:nvGrpSpPr>
        <p:grpSpPr>
          <a:xfrm>
            <a:off x="6096000" y="-193864"/>
            <a:ext cx="3384713" cy="7051864"/>
            <a:chOff x="6096000" y="-193864"/>
            <a:chExt cx="3384713" cy="7051864"/>
          </a:xfrm>
        </p:grpSpPr>
        <p:sp>
          <p:nvSpPr>
            <p:cNvPr id="4" name="Прямоугольник 3">
              <a:extLst>
                <a:ext uri="{FF2B5EF4-FFF2-40B4-BE49-F238E27FC236}">
                  <a16:creationId xmlns:a16="http://schemas.microsoft.com/office/drawing/2014/main" id="{C4666075-251F-78DA-5637-69DB4B91C3EF}"/>
                </a:ext>
              </a:extLst>
            </p:cNvPr>
            <p:cNvSpPr/>
            <p:nvPr/>
          </p:nvSpPr>
          <p:spPr>
            <a:xfrm>
              <a:off x="6096000" y="0"/>
              <a:ext cx="3022600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88CBB422-ADFA-0C43-0AC3-B92CA3496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5750" y="4099242"/>
              <a:ext cx="1943100" cy="19431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840D5D4-7DDE-9BB3-3057-30EBCD54AEA5}"/>
                </a:ext>
              </a:extLst>
            </p:cNvPr>
            <p:cNvSpPr txBox="1"/>
            <p:nvPr/>
          </p:nvSpPr>
          <p:spPr>
            <a:xfrm>
              <a:off x="6137356" y="-193864"/>
              <a:ext cx="2939885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3</a:t>
              </a:r>
            </a:p>
            <a:p>
              <a:endParaRPr lang="ru-RU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AE4CEC-EA1F-0A5C-AF26-82631FAE00F0}"/>
                </a:ext>
              </a:extLst>
            </p:cNvPr>
            <p:cNvSpPr txBox="1"/>
            <p:nvPr/>
          </p:nvSpPr>
          <p:spPr>
            <a:xfrm>
              <a:off x="6112349" y="2714625"/>
              <a:ext cx="30226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Интегрировать систему оповещения о найденных препятствиях с использованием звуковых и визуальных сигналов для самосвалов.</a:t>
              </a:r>
            </a:p>
            <a:p>
              <a:endParaRPr lang="ru-RU" dirty="0"/>
            </a:p>
          </p:txBody>
        </p:sp>
        <p:sp>
          <p:nvSpPr>
            <p:cNvPr id="28" name="Равнобедренный треугольник 27">
              <a:extLst>
                <a:ext uri="{FF2B5EF4-FFF2-40B4-BE49-F238E27FC236}">
                  <a16:creationId xmlns:a16="http://schemas.microsoft.com/office/drawing/2014/main" id="{824869E6-94DE-8ECE-95BC-D7036604EAA5}"/>
                </a:ext>
              </a:extLst>
            </p:cNvPr>
            <p:cNvSpPr/>
            <p:nvPr/>
          </p:nvSpPr>
          <p:spPr>
            <a:xfrm rot="5400000">
              <a:off x="8395313" y="844137"/>
              <a:ext cx="1806150" cy="364650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27393F1D-8646-7F26-A380-535E409BFC80}"/>
              </a:ext>
            </a:extLst>
          </p:cNvPr>
          <p:cNvGrpSpPr/>
          <p:nvPr/>
        </p:nvGrpSpPr>
        <p:grpSpPr>
          <a:xfrm>
            <a:off x="3073399" y="-163344"/>
            <a:ext cx="3367127" cy="7021344"/>
            <a:chOff x="3073399" y="-163344"/>
            <a:chExt cx="3367127" cy="70213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43B3090F-7DE1-6D5E-D81C-8B2354E27A54}"/>
                </a:ext>
              </a:extLst>
            </p:cNvPr>
            <p:cNvSpPr/>
            <p:nvPr/>
          </p:nvSpPr>
          <p:spPr>
            <a:xfrm>
              <a:off x="3073400" y="0"/>
              <a:ext cx="3022600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6F26E1A4-F2D2-BD8B-463E-C9733D84F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5787" y="4099242"/>
              <a:ext cx="2037826" cy="19431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C49903-11C6-9AAE-5A85-48411B8BF89D}"/>
                </a:ext>
              </a:extLst>
            </p:cNvPr>
            <p:cNvSpPr txBox="1"/>
            <p:nvPr/>
          </p:nvSpPr>
          <p:spPr>
            <a:xfrm>
              <a:off x="3156115" y="-163344"/>
              <a:ext cx="2857169" cy="3447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2</a:t>
              </a:r>
            </a:p>
            <a:p>
              <a:endParaRPr lang="ru-RU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B9EA0C-EAE4-60F1-8E16-3C5FA036FB3F}"/>
                </a:ext>
              </a:extLst>
            </p:cNvPr>
            <p:cNvSpPr txBox="1"/>
            <p:nvPr/>
          </p:nvSpPr>
          <p:spPr>
            <a:xfrm>
              <a:off x="3073399" y="2714625"/>
              <a:ext cx="3022600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400" b="1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Обучить модель на основе нейронных сетей для распознавания различных типов препятствий (транспортные средства, животные и др.).</a:t>
              </a:r>
            </a:p>
            <a:p>
              <a:endParaRPr lang="ru-RU" dirty="0"/>
            </a:p>
          </p:txBody>
        </p:sp>
        <p:sp>
          <p:nvSpPr>
            <p:cNvPr id="27" name="Равнобедренный треугольник 26">
              <a:extLst>
                <a:ext uri="{FF2B5EF4-FFF2-40B4-BE49-F238E27FC236}">
                  <a16:creationId xmlns:a16="http://schemas.microsoft.com/office/drawing/2014/main" id="{0CD6E8DE-5A27-9E77-F02C-79C5077F0DF4}"/>
                </a:ext>
              </a:extLst>
            </p:cNvPr>
            <p:cNvSpPr/>
            <p:nvPr/>
          </p:nvSpPr>
          <p:spPr>
            <a:xfrm rot="5400000">
              <a:off x="5355126" y="783217"/>
              <a:ext cx="1806150" cy="364650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55B3BA25-EB14-A763-F816-846C9228015A}"/>
              </a:ext>
            </a:extLst>
          </p:cNvPr>
          <p:cNvGrpSpPr/>
          <p:nvPr/>
        </p:nvGrpSpPr>
        <p:grpSpPr>
          <a:xfrm>
            <a:off x="-73997" y="-163344"/>
            <a:ext cx="3478410" cy="7021344"/>
            <a:chOff x="-73997" y="-163344"/>
            <a:chExt cx="3478410" cy="7021344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id="{55979A9B-BE0E-3FFB-1250-8D03B42621D9}"/>
                </a:ext>
              </a:extLst>
            </p:cNvPr>
            <p:cNvSpPr/>
            <p:nvPr/>
          </p:nvSpPr>
          <p:spPr>
            <a:xfrm>
              <a:off x="0" y="0"/>
              <a:ext cx="3073400" cy="6858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B242A249-5F39-DD5A-1192-1981E3877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997" y="4143375"/>
              <a:ext cx="1693775" cy="19431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9702C7-57BC-EB98-11FE-8DF5019EC2F6}"/>
                </a:ext>
              </a:extLst>
            </p:cNvPr>
            <p:cNvSpPr txBox="1"/>
            <p:nvPr/>
          </p:nvSpPr>
          <p:spPr>
            <a:xfrm>
              <a:off x="-73997" y="-163344"/>
              <a:ext cx="3213762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BE208BA-EB9C-8832-8686-75FDDD86B61A}"/>
                </a:ext>
              </a:extLst>
            </p:cNvPr>
            <p:cNvSpPr txBox="1"/>
            <p:nvPr/>
          </p:nvSpPr>
          <p:spPr>
            <a:xfrm>
              <a:off x="91434" y="2714625"/>
              <a:ext cx="28829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b="1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Разработать алгоритмы для обработки видеопотока с камер, установленных на самосвалах.</a:t>
              </a:r>
              <a:endParaRPr lang="ru-RU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Равнобедренный треугольник 25">
              <a:extLst>
                <a:ext uri="{FF2B5EF4-FFF2-40B4-BE49-F238E27FC236}">
                  <a16:creationId xmlns:a16="http://schemas.microsoft.com/office/drawing/2014/main" id="{972D4D23-D85C-B4A2-8DD1-85DA7AEC9768}"/>
                </a:ext>
              </a:extLst>
            </p:cNvPr>
            <p:cNvSpPr/>
            <p:nvPr/>
          </p:nvSpPr>
          <p:spPr>
            <a:xfrm rot="5400000">
              <a:off x="2319013" y="844137"/>
              <a:ext cx="1806150" cy="364650"/>
            </a:xfrm>
            <a:prstGeom prst="triangl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50" name="Овал 49">
            <a:extLst>
              <a:ext uri="{FF2B5EF4-FFF2-40B4-BE49-F238E27FC236}">
                <a16:creationId xmlns:a16="http://schemas.microsoft.com/office/drawing/2014/main" id="{46994A5B-A571-AE9D-CF9E-375095F38275}"/>
              </a:ext>
            </a:extLst>
          </p:cNvPr>
          <p:cNvSpPr/>
          <p:nvPr/>
        </p:nvSpPr>
        <p:spPr>
          <a:xfrm>
            <a:off x="6440526" y="10363806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Овал 50">
            <a:extLst>
              <a:ext uri="{FF2B5EF4-FFF2-40B4-BE49-F238E27FC236}">
                <a16:creationId xmlns:a16="http://schemas.microsoft.com/office/drawing/2014/main" id="{D137A76A-0273-62C4-2320-8AC96E99685C}"/>
              </a:ext>
            </a:extLst>
          </p:cNvPr>
          <p:cNvSpPr/>
          <p:nvPr/>
        </p:nvSpPr>
        <p:spPr>
          <a:xfrm>
            <a:off x="2002442" y="10363807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D6812E39-0D34-E240-6D4B-39E91308BE7A}"/>
              </a:ext>
            </a:extLst>
          </p:cNvPr>
          <p:cNvSpPr/>
          <p:nvPr/>
        </p:nvSpPr>
        <p:spPr>
          <a:xfrm>
            <a:off x="3652399" y="8674707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>
            <a:extLst>
              <a:ext uri="{FF2B5EF4-FFF2-40B4-BE49-F238E27FC236}">
                <a16:creationId xmlns:a16="http://schemas.microsoft.com/office/drawing/2014/main" id="{C5D3242F-01C7-2306-6DAC-9AA50BDB2010}"/>
              </a:ext>
            </a:extLst>
          </p:cNvPr>
          <p:cNvSpPr/>
          <p:nvPr/>
        </p:nvSpPr>
        <p:spPr>
          <a:xfrm>
            <a:off x="8376255" y="7646126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>
            <a:extLst>
              <a:ext uri="{FF2B5EF4-FFF2-40B4-BE49-F238E27FC236}">
                <a16:creationId xmlns:a16="http://schemas.microsoft.com/office/drawing/2014/main" id="{433CBB68-6CF3-48F9-57E8-565946B35680}"/>
              </a:ext>
            </a:extLst>
          </p:cNvPr>
          <p:cNvSpPr/>
          <p:nvPr/>
        </p:nvSpPr>
        <p:spPr>
          <a:xfrm>
            <a:off x="8646212" y="10076678"/>
            <a:ext cx="1401971" cy="1401971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463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12B29C-C762-DB91-B11A-61F62905A3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5100" y="0"/>
            <a:ext cx="9144000" cy="2387600"/>
          </a:xfrm>
        </p:spPr>
        <p:txBody>
          <a:bodyPr/>
          <a:lstStyle/>
          <a:p>
            <a:r>
              <a:rPr lang="ru-RU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Гипотеза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8A43FC-8281-6E59-A9F4-FF71536B79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35300" y="2794000"/>
            <a:ext cx="5943600" cy="4152900"/>
          </a:xfrm>
        </p:spPr>
        <p:txBody>
          <a:bodyPr>
            <a:normAutofit/>
          </a:bodyPr>
          <a:lstStyle/>
          <a:p>
            <a:pPr algn="l"/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Если внедрить систему автоматизированного распознавания препятствий с использованием </a:t>
            </a:r>
            <a:r>
              <a:rPr lang="ru-RU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OpenCV</a:t>
            </a:r>
            <a:r>
              <a:rPr lang="ru-R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для анализа видеопотока в реальном времени, то это позволит своевременно предупреждать о возможных столкновениях, значительно снижая риск аварий и повышая безопасность на удаленных месторождениях.</a:t>
            </a: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11228B5F-3CCD-216D-8373-A1D2074AC43B}"/>
              </a:ext>
            </a:extLst>
          </p:cNvPr>
          <p:cNvSpPr/>
          <p:nvPr/>
        </p:nvSpPr>
        <p:spPr>
          <a:xfrm>
            <a:off x="10299700" y="3170029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711C656-8DFB-1DAB-A29A-7653C1A4C758}"/>
              </a:ext>
            </a:extLst>
          </p:cNvPr>
          <p:cNvSpPr/>
          <p:nvPr/>
        </p:nvSpPr>
        <p:spPr>
          <a:xfrm>
            <a:off x="1013514" y="4970672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711D89FC-24D1-B6F1-56DB-019F888957C4}"/>
              </a:ext>
            </a:extLst>
          </p:cNvPr>
          <p:cNvSpPr/>
          <p:nvPr/>
        </p:nvSpPr>
        <p:spPr>
          <a:xfrm>
            <a:off x="444636" y="2608472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3A493B3D-F41E-B4B1-0613-105E939A7B67}"/>
              </a:ext>
            </a:extLst>
          </p:cNvPr>
          <p:cNvSpPr/>
          <p:nvPr/>
        </p:nvSpPr>
        <p:spPr>
          <a:xfrm>
            <a:off x="8582713" y="985629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DEEBD75C-4BA3-0299-BDDA-40BF841FEB17}"/>
              </a:ext>
            </a:extLst>
          </p:cNvPr>
          <p:cNvSpPr/>
          <p:nvPr/>
        </p:nvSpPr>
        <p:spPr>
          <a:xfrm>
            <a:off x="9156700" y="4870450"/>
            <a:ext cx="1401971" cy="1401971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695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DEC40A-9935-922E-414F-A271F87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3499" y="851887"/>
            <a:ext cx="10993120" cy="1991359"/>
          </a:xfrm>
        </p:spPr>
        <p:txBody>
          <a:bodyPr>
            <a:noAutofit/>
          </a:bodyPr>
          <a:lstStyle/>
          <a:p>
            <a:r>
              <a:rPr lang="ru-RU" sz="6000" b="1" dirty="0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</a:rPr>
              <a:t>Научная новизна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54EC22-3722-7998-53B0-396E3B532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5642" y="2482911"/>
            <a:ext cx="7904372" cy="3682999"/>
          </a:xfrm>
        </p:spPr>
        <p:txBody>
          <a:bodyPr>
            <a:noAutofit/>
          </a:bodyPr>
          <a:lstStyle/>
          <a:p>
            <a:r>
              <a:rPr lang="ru-RU" sz="3600" dirty="0"/>
              <a:t>Использование передовых технологий, таких как искусственный интеллект и компьютерное зрение, для анализа и обработки данных значительно повышает эффективность и точность анализа, а также открывает новые возможности.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03985838-BD94-59AB-2A75-51BCF66E1486}"/>
              </a:ext>
            </a:extLst>
          </p:cNvPr>
          <p:cNvSpPr/>
          <p:nvPr/>
        </p:nvSpPr>
        <p:spPr>
          <a:xfrm>
            <a:off x="693530" y="647701"/>
            <a:ext cx="1401972" cy="140197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1D951788-403E-E3F3-BC43-2E2F6F86C89D}"/>
              </a:ext>
            </a:extLst>
          </p:cNvPr>
          <p:cNvSpPr/>
          <p:nvPr/>
        </p:nvSpPr>
        <p:spPr>
          <a:xfrm>
            <a:off x="2192129" y="2049673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CCA374CF-FAC2-CAA0-7C71-BC2B5CA32109}"/>
              </a:ext>
            </a:extLst>
          </p:cNvPr>
          <p:cNvSpPr/>
          <p:nvPr/>
        </p:nvSpPr>
        <p:spPr>
          <a:xfrm>
            <a:off x="693529" y="3451644"/>
            <a:ext cx="1401972" cy="140197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A1807394-0FB9-CA77-2489-522F3FB1E3D7}"/>
              </a:ext>
            </a:extLst>
          </p:cNvPr>
          <p:cNvSpPr/>
          <p:nvPr/>
        </p:nvSpPr>
        <p:spPr>
          <a:xfrm>
            <a:off x="2192129" y="4853616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Шестиугольник 7">
            <a:extLst>
              <a:ext uri="{FF2B5EF4-FFF2-40B4-BE49-F238E27FC236}">
                <a16:creationId xmlns:a16="http://schemas.microsoft.com/office/drawing/2014/main" id="{B022829F-2161-254B-EAF4-C62CE02709E8}"/>
              </a:ext>
            </a:extLst>
          </p:cNvPr>
          <p:cNvSpPr/>
          <p:nvPr/>
        </p:nvSpPr>
        <p:spPr>
          <a:xfrm>
            <a:off x="7193345" y="-4595668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Шестиугольник 8">
            <a:extLst>
              <a:ext uri="{FF2B5EF4-FFF2-40B4-BE49-F238E27FC236}">
                <a16:creationId xmlns:a16="http://schemas.microsoft.com/office/drawing/2014/main" id="{077E2A8B-0FC2-E1D9-B67C-7043B3C49526}"/>
              </a:ext>
            </a:extLst>
          </p:cNvPr>
          <p:cNvSpPr/>
          <p:nvPr/>
        </p:nvSpPr>
        <p:spPr>
          <a:xfrm>
            <a:off x="9472415" y="-2394327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>
            <a:extLst>
              <a:ext uri="{FF2B5EF4-FFF2-40B4-BE49-F238E27FC236}">
                <a16:creationId xmlns:a16="http://schemas.microsoft.com/office/drawing/2014/main" id="{1B6350DE-D991-9FD3-8D60-579CFEF1147A}"/>
              </a:ext>
            </a:extLst>
          </p:cNvPr>
          <p:cNvSpPr/>
          <p:nvPr/>
        </p:nvSpPr>
        <p:spPr>
          <a:xfrm>
            <a:off x="2084596" y="-5398845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6BE4EC04-4AA7-4701-7840-1610980FAC2E}"/>
              </a:ext>
            </a:extLst>
          </p:cNvPr>
          <p:cNvSpPr/>
          <p:nvPr/>
        </p:nvSpPr>
        <p:spPr>
          <a:xfrm>
            <a:off x="-242876" y="-398621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Шестиугольник 11">
            <a:extLst>
              <a:ext uri="{FF2B5EF4-FFF2-40B4-BE49-F238E27FC236}">
                <a16:creationId xmlns:a16="http://schemas.microsoft.com/office/drawing/2014/main" id="{A65F7A2B-2629-1359-4CD6-7D014C4CF39B}"/>
              </a:ext>
            </a:extLst>
          </p:cNvPr>
          <p:cNvSpPr/>
          <p:nvPr/>
        </p:nvSpPr>
        <p:spPr>
          <a:xfrm>
            <a:off x="-3299350" y="2027739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Шестиугольник 12">
            <a:extLst>
              <a:ext uri="{FF2B5EF4-FFF2-40B4-BE49-F238E27FC236}">
                <a16:creationId xmlns:a16="http://schemas.microsoft.com/office/drawing/2014/main" id="{990FEAF1-7101-8498-8337-E56E0BA325C6}"/>
              </a:ext>
            </a:extLst>
          </p:cNvPr>
          <p:cNvSpPr/>
          <p:nvPr/>
        </p:nvSpPr>
        <p:spPr>
          <a:xfrm>
            <a:off x="-6273163" y="-344088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>
            <a:extLst>
              <a:ext uri="{FF2B5EF4-FFF2-40B4-BE49-F238E27FC236}">
                <a16:creationId xmlns:a16="http://schemas.microsoft.com/office/drawing/2014/main" id="{4FC3B4D0-959F-7076-0B95-904F3B19FA5E}"/>
              </a:ext>
            </a:extLst>
          </p:cNvPr>
          <p:cNvSpPr/>
          <p:nvPr/>
        </p:nvSpPr>
        <p:spPr>
          <a:xfrm>
            <a:off x="3940779" y="-375997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E1D9F2A0-9180-7517-4A53-9D8281593FB3}"/>
              </a:ext>
            </a:extLst>
          </p:cNvPr>
          <p:cNvSpPr/>
          <p:nvPr/>
        </p:nvSpPr>
        <p:spPr>
          <a:xfrm>
            <a:off x="6371109" y="-4813695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Шестиугольник 15">
            <a:extLst>
              <a:ext uri="{FF2B5EF4-FFF2-40B4-BE49-F238E27FC236}">
                <a16:creationId xmlns:a16="http://schemas.microsoft.com/office/drawing/2014/main" id="{5F795EEA-E0D5-76FD-1427-EC69357BD494}"/>
              </a:ext>
            </a:extLst>
          </p:cNvPr>
          <p:cNvSpPr/>
          <p:nvPr/>
        </p:nvSpPr>
        <p:spPr>
          <a:xfrm>
            <a:off x="-6115478" y="251330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>
            <a:extLst>
              <a:ext uri="{FF2B5EF4-FFF2-40B4-BE49-F238E27FC236}">
                <a16:creationId xmlns:a16="http://schemas.microsoft.com/office/drawing/2014/main" id="{8CD7E87C-BF33-1593-2D7A-198855B5CFAE}"/>
              </a:ext>
            </a:extLst>
          </p:cNvPr>
          <p:cNvSpPr/>
          <p:nvPr/>
        </p:nvSpPr>
        <p:spPr>
          <a:xfrm>
            <a:off x="-4151727" y="-344091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Шестиугольник 17">
            <a:extLst>
              <a:ext uri="{FF2B5EF4-FFF2-40B4-BE49-F238E27FC236}">
                <a16:creationId xmlns:a16="http://schemas.microsoft.com/office/drawing/2014/main" id="{757A732E-A310-4E09-7A26-50976BD22FD1}"/>
              </a:ext>
            </a:extLst>
          </p:cNvPr>
          <p:cNvSpPr/>
          <p:nvPr/>
        </p:nvSpPr>
        <p:spPr>
          <a:xfrm>
            <a:off x="-5254691" y="3575753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Шестиугольник 18">
            <a:extLst>
              <a:ext uri="{FF2B5EF4-FFF2-40B4-BE49-F238E27FC236}">
                <a16:creationId xmlns:a16="http://schemas.microsoft.com/office/drawing/2014/main" id="{F0811F3B-7E28-912B-8BE5-C0483FAD0CEB}"/>
              </a:ext>
            </a:extLst>
          </p:cNvPr>
          <p:cNvSpPr/>
          <p:nvPr/>
        </p:nvSpPr>
        <p:spPr>
          <a:xfrm>
            <a:off x="-2789817" y="432441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Шестиугольник 19">
            <a:extLst>
              <a:ext uri="{FF2B5EF4-FFF2-40B4-BE49-F238E27FC236}">
                <a16:creationId xmlns:a16="http://schemas.microsoft.com/office/drawing/2014/main" id="{68376939-804C-1F0B-D81E-A26704818C59}"/>
              </a:ext>
            </a:extLst>
          </p:cNvPr>
          <p:cNvSpPr/>
          <p:nvPr/>
        </p:nvSpPr>
        <p:spPr>
          <a:xfrm>
            <a:off x="9274698" y="-539884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Шестиугольник 20">
            <a:extLst>
              <a:ext uri="{FF2B5EF4-FFF2-40B4-BE49-F238E27FC236}">
                <a16:creationId xmlns:a16="http://schemas.microsoft.com/office/drawing/2014/main" id="{6EF475EC-4A63-5157-F308-5CD20D5E5C85}"/>
              </a:ext>
            </a:extLst>
          </p:cNvPr>
          <p:cNvSpPr/>
          <p:nvPr/>
        </p:nvSpPr>
        <p:spPr>
          <a:xfrm>
            <a:off x="5987588" y="-637777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>
            <a:extLst>
              <a:ext uri="{FF2B5EF4-FFF2-40B4-BE49-F238E27FC236}">
                <a16:creationId xmlns:a16="http://schemas.microsoft.com/office/drawing/2014/main" id="{C3419F85-4908-6FBA-77ED-ED33BF32D6D9}"/>
              </a:ext>
            </a:extLst>
          </p:cNvPr>
          <p:cNvSpPr/>
          <p:nvPr/>
        </p:nvSpPr>
        <p:spPr>
          <a:xfrm>
            <a:off x="13995171" y="5011787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>
            <a:extLst>
              <a:ext uri="{FF2B5EF4-FFF2-40B4-BE49-F238E27FC236}">
                <a16:creationId xmlns:a16="http://schemas.microsoft.com/office/drawing/2014/main" id="{43EC7346-667A-4ACC-5C5C-35F70B23E63C}"/>
              </a:ext>
            </a:extLst>
          </p:cNvPr>
          <p:cNvSpPr/>
          <p:nvPr/>
        </p:nvSpPr>
        <p:spPr>
          <a:xfrm>
            <a:off x="-3034062" y="4048515"/>
            <a:ext cx="1401971" cy="140197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51952688-A859-B4FD-BB98-3AA835EC4965}"/>
              </a:ext>
            </a:extLst>
          </p:cNvPr>
          <p:cNvSpPr/>
          <p:nvPr/>
        </p:nvSpPr>
        <p:spPr>
          <a:xfrm>
            <a:off x="-2632132" y="171390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F9E53FD5-A930-ED31-4513-AAE6412D0B61}"/>
              </a:ext>
            </a:extLst>
          </p:cNvPr>
          <p:cNvSpPr/>
          <p:nvPr/>
        </p:nvSpPr>
        <p:spPr>
          <a:xfrm>
            <a:off x="12652331" y="1441275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Овал 26">
            <a:extLst>
              <a:ext uri="{FF2B5EF4-FFF2-40B4-BE49-F238E27FC236}">
                <a16:creationId xmlns:a16="http://schemas.microsoft.com/office/drawing/2014/main" id="{22D888FF-AB4B-FE0A-2E47-20D7D8A77A3B}"/>
              </a:ext>
            </a:extLst>
          </p:cNvPr>
          <p:cNvSpPr/>
          <p:nvPr/>
        </p:nvSpPr>
        <p:spPr>
          <a:xfrm>
            <a:off x="12192000" y="6858000"/>
            <a:ext cx="1401971" cy="1401971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8388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Шестиугольник 23"/>
          <p:cNvSpPr/>
          <p:nvPr/>
        </p:nvSpPr>
        <p:spPr>
          <a:xfrm>
            <a:off x="6065520" y="144561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Шестиугольник 22"/>
          <p:cNvSpPr/>
          <p:nvPr/>
        </p:nvSpPr>
        <p:spPr>
          <a:xfrm>
            <a:off x="4127427" y="250806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Шестиугольник 2"/>
          <p:cNvSpPr/>
          <p:nvPr/>
        </p:nvSpPr>
        <p:spPr>
          <a:xfrm>
            <a:off x="304800" y="383177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Шестиугольник 3"/>
          <p:cNvSpPr/>
          <p:nvPr/>
        </p:nvSpPr>
        <p:spPr>
          <a:xfrm>
            <a:off x="2225040" y="144562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Шестиугольник 4"/>
          <p:cNvSpPr/>
          <p:nvPr/>
        </p:nvSpPr>
        <p:spPr>
          <a:xfrm>
            <a:off x="2225040" y="-679268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Шестиугольник 5"/>
          <p:cNvSpPr/>
          <p:nvPr/>
        </p:nvSpPr>
        <p:spPr>
          <a:xfrm>
            <a:off x="304800" y="2508067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Шестиугольник 6"/>
          <p:cNvSpPr/>
          <p:nvPr/>
        </p:nvSpPr>
        <p:spPr>
          <a:xfrm>
            <a:off x="2225040" y="357051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Шестиугольник 7"/>
          <p:cNvSpPr/>
          <p:nvPr/>
        </p:nvSpPr>
        <p:spPr>
          <a:xfrm>
            <a:off x="-1615440" y="144562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Шестиугольник 8"/>
          <p:cNvSpPr/>
          <p:nvPr/>
        </p:nvSpPr>
        <p:spPr>
          <a:xfrm>
            <a:off x="-1615440" y="-67927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Шестиугольник 9"/>
          <p:cNvSpPr/>
          <p:nvPr/>
        </p:nvSpPr>
        <p:spPr>
          <a:xfrm>
            <a:off x="304800" y="-174171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Шестиугольник 10"/>
          <p:cNvSpPr/>
          <p:nvPr/>
        </p:nvSpPr>
        <p:spPr>
          <a:xfrm>
            <a:off x="-1615440" y="3570511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Шестиугольник 11"/>
          <p:cNvSpPr/>
          <p:nvPr/>
        </p:nvSpPr>
        <p:spPr>
          <a:xfrm>
            <a:off x="304800" y="4632956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Шестиугольник 12"/>
          <p:cNvSpPr/>
          <p:nvPr/>
        </p:nvSpPr>
        <p:spPr>
          <a:xfrm>
            <a:off x="-1615440" y="5695401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Шестиугольник 13"/>
          <p:cNvSpPr/>
          <p:nvPr/>
        </p:nvSpPr>
        <p:spPr>
          <a:xfrm>
            <a:off x="304800" y="6757845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Шестиугольник 14"/>
          <p:cNvSpPr/>
          <p:nvPr/>
        </p:nvSpPr>
        <p:spPr>
          <a:xfrm>
            <a:off x="2225040" y="569540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Шестиугольник 15"/>
          <p:cNvSpPr/>
          <p:nvPr/>
        </p:nvSpPr>
        <p:spPr>
          <a:xfrm>
            <a:off x="4145280" y="383174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Шестиугольник 16"/>
          <p:cNvSpPr/>
          <p:nvPr/>
        </p:nvSpPr>
        <p:spPr>
          <a:xfrm>
            <a:off x="6065520" y="-679272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Шестиугольник 17"/>
          <p:cNvSpPr/>
          <p:nvPr/>
        </p:nvSpPr>
        <p:spPr>
          <a:xfrm>
            <a:off x="4145280" y="-1741720"/>
            <a:ext cx="2464874" cy="2124891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/>
          <p:cNvSpPr txBox="1"/>
          <p:nvPr/>
        </p:nvSpPr>
        <p:spPr>
          <a:xfrm>
            <a:off x="498918" y="686644"/>
            <a:ext cx="66329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ru-RU" sz="5400" b="1" dirty="0">
                <a:solidFill>
                  <a:schemeClr val="bg1"/>
                </a:solidFill>
                <a:latin typeface="Arial Black" panose="020B0A04020102020204" pitchFamily="34" charset="0"/>
              </a:rPr>
              <a:t>Обзор технологий для реализации автопилотов</a:t>
            </a:r>
          </a:p>
          <a:p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6610154" y="4026456"/>
            <a:ext cx="520772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ru-RU" sz="2000" b="1" dirty="0"/>
              <a:t>Для разработки моделей автопилота с нуля можно использовать популярные библиотеки для глубокого обучения, такие как </a:t>
            </a:r>
            <a:r>
              <a:rPr lang="ru-RU" sz="2000" b="1" dirty="0" err="1"/>
              <a:t>TensorFlow</a:t>
            </a:r>
            <a:r>
              <a:rPr lang="en-US" sz="2000" b="1" dirty="0"/>
              <a:t>, Yolo</a:t>
            </a:r>
            <a:r>
              <a:rPr lang="ru-RU" sz="2000" b="1" dirty="0"/>
              <a:t> и </a:t>
            </a:r>
            <a:r>
              <a:rPr lang="en-US" sz="2000" b="1" dirty="0" err="1"/>
              <a:t>OpenCv</a:t>
            </a:r>
            <a:r>
              <a:rPr lang="ru-RU" sz="2000" b="1" dirty="0"/>
              <a:t>. В них доступны модели для компьютерного зрения, которые могут быть адаптированы для задач распознавания объектов на дороге и управления автомобилем.</a:t>
            </a:r>
          </a:p>
          <a:p>
            <a:endParaRPr lang="ru-RU" dirty="0"/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116CEC8C-E210-FFF4-115C-3FEAB1E76B01}"/>
              </a:ext>
            </a:extLst>
          </p:cNvPr>
          <p:cNvSpPr/>
          <p:nvPr/>
        </p:nvSpPr>
        <p:spPr>
          <a:xfrm>
            <a:off x="-2291843" y="-487572"/>
            <a:ext cx="1401972" cy="1401972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9006B787-1315-954C-708B-C1E9B0E372DB}"/>
              </a:ext>
            </a:extLst>
          </p:cNvPr>
          <p:cNvSpPr/>
          <p:nvPr/>
        </p:nvSpPr>
        <p:spPr>
          <a:xfrm>
            <a:off x="2044105" y="-1871516"/>
            <a:ext cx="1401971" cy="140197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AAA1830-2037-3138-4B56-BDE85386F352}"/>
              </a:ext>
            </a:extLst>
          </p:cNvPr>
          <p:cNvSpPr/>
          <p:nvPr/>
        </p:nvSpPr>
        <p:spPr>
          <a:xfrm>
            <a:off x="-2475258" y="5402543"/>
            <a:ext cx="1401972" cy="1401972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BFC531F5-BA7F-F4F4-2FE7-D645C96EFEE5}"/>
              </a:ext>
            </a:extLst>
          </p:cNvPr>
          <p:cNvSpPr/>
          <p:nvPr/>
        </p:nvSpPr>
        <p:spPr>
          <a:xfrm>
            <a:off x="-1331723" y="-1788379"/>
            <a:ext cx="1401971" cy="140197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257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Зеленый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736</TotalTime>
  <Words>695</Words>
  <Application>Microsoft Office PowerPoint</Application>
  <PresentationFormat>Широкоэкранный</PresentationFormat>
  <Paragraphs>80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Тема Office</vt:lpstr>
      <vt:lpstr>Проект</vt:lpstr>
      <vt:lpstr>Актуальность проблемы</vt:lpstr>
      <vt:lpstr>Презентация PowerPoint</vt:lpstr>
      <vt:lpstr>Цель работы</vt:lpstr>
      <vt:lpstr>Презентация PowerPoint</vt:lpstr>
      <vt:lpstr>Презентация PowerPoint</vt:lpstr>
      <vt:lpstr>Гипотеза</vt:lpstr>
      <vt:lpstr>Научная новизна</vt:lpstr>
      <vt:lpstr>Презентация PowerPoint</vt:lpstr>
      <vt:lpstr>Презентация PowerPoint</vt:lpstr>
      <vt:lpstr>Презентация PowerPoint</vt:lpstr>
      <vt:lpstr>Концепция предлагаемой системы</vt:lpstr>
      <vt:lpstr>Разработка</vt:lpstr>
      <vt:lpstr>Тестирование</vt:lpstr>
      <vt:lpstr>Заключение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Роман Семенов</dc:creator>
  <cp:lastModifiedBy>Роман Семенов</cp:lastModifiedBy>
  <cp:revision>16</cp:revision>
  <dcterms:created xsi:type="dcterms:W3CDTF">2024-10-28T12:34:41Z</dcterms:created>
  <dcterms:modified xsi:type="dcterms:W3CDTF">2024-12-06T13:32:28Z</dcterms:modified>
</cp:coreProperties>
</file>

<file path=docProps/thumbnail.jpeg>
</file>